
<file path=[Content_Types].xml><?xml version="1.0" encoding="utf-8"?>
<Types xmlns="http://schemas.openxmlformats.org/package/2006/content-types">
  <Default Extension="png" ContentType="image/png"/>
  <Default Extension="mp3" ContentType="audio/mpe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8"/>
  </p:notesMasterIdLst>
  <p:sldIdLst>
    <p:sldId id="256" r:id="rId2"/>
    <p:sldId id="453" r:id="rId3"/>
    <p:sldId id="491" r:id="rId4"/>
    <p:sldId id="493" r:id="rId5"/>
    <p:sldId id="502" r:id="rId6"/>
    <p:sldId id="494" r:id="rId7"/>
    <p:sldId id="495" r:id="rId8"/>
    <p:sldId id="496" r:id="rId9"/>
    <p:sldId id="480" r:id="rId10"/>
    <p:sldId id="469" r:id="rId11"/>
    <p:sldId id="504" r:id="rId12"/>
    <p:sldId id="505" r:id="rId13"/>
    <p:sldId id="482" r:id="rId14"/>
    <p:sldId id="497" r:id="rId15"/>
    <p:sldId id="498" r:id="rId16"/>
    <p:sldId id="506" r:id="rId17"/>
  </p:sldIdLst>
  <p:sldSz cx="9144000" cy="5143500" type="screen16x9"/>
  <p:notesSz cx="6858000" cy="9144000"/>
  <p:defaultTex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85723"/>
    <a:srgbClr val="70AD47"/>
    <a:srgbClr val="FFFF99"/>
    <a:srgbClr val="E5F0E0"/>
    <a:srgbClr val="AED19E"/>
    <a:srgbClr val="DC2CB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530"/>
    <p:restoredTop sz="51351" autoAdjust="0"/>
  </p:normalViewPr>
  <p:slideViewPr>
    <p:cSldViewPr snapToGrid="0" snapToObjects="1">
      <p:cViewPr varScale="1">
        <p:scale>
          <a:sx n="59" d="100"/>
          <a:sy n="59" d="100"/>
        </p:scale>
        <p:origin x="1877"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jpg>
</file>

<file path=ppt/media/image8.png>
</file>

<file path=ppt/media/image9.png>
</file>

<file path=ppt/media/media1.mp3>
</file>

<file path=ppt/media/media10.mp3>
</file>

<file path=ppt/media/media11.mp4>
</file>

<file path=ppt/media/media12.mp3>
</file>

<file path=ppt/media/media13.mp3>
</file>

<file path=ppt/media/media14.mp3>
</file>

<file path=ppt/media/media15.mp3>
</file>

<file path=ppt/media/media2.mp3>
</file>

<file path=ppt/media/media3.mp3>
</file>

<file path=ppt/media/media4.mp3>
</file>

<file path=ppt/media/media5.mp3>
</file>

<file path=ppt/media/media6.mp3>
</file>

<file path=ppt/media/media7.mp3>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8040870-534C-46E9-ADCD-2F266799DA52}" type="datetimeFigureOut">
              <a:rPr lang="en-US" smtClean="0"/>
              <a:t>2/9/2019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D06AC3C-2068-4A88-982F-9859BB4885A0}" type="slidenum">
              <a:rPr lang="en-US" smtClean="0"/>
              <a:t>‹#›</a:t>
            </a:fld>
            <a:endParaRPr lang="en-US"/>
          </a:p>
        </p:txBody>
      </p:sp>
    </p:spTree>
    <p:extLst>
      <p:ext uri="{BB962C8B-B14F-4D97-AF65-F5344CB8AC3E}">
        <p14:creationId xmlns:p14="http://schemas.microsoft.com/office/powerpoint/2010/main" val="16615132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R is a programming language and free software environment for statistical computing and graphics supported by the R Foundation for Statistical Computing. The R language is widely used among statisticians and data miners for developing statistical software and for data analysis. </a:t>
            </a:r>
            <a:r>
              <a:rPr lang="en-US" baseline="0" dirty="0"/>
              <a:t>We use R throughout this course to demonstrate the implementation of various concepts that we cover in the course. T</a:t>
            </a:r>
            <a:r>
              <a:rPr lang="en-US" dirty="0"/>
              <a:t>his module</a:t>
            </a:r>
            <a:r>
              <a:rPr lang="en-US" baseline="0" dirty="0"/>
              <a:t> provides </a:t>
            </a:r>
            <a:r>
              <a:rPr lang="en-US" dirty="0"/>
              <a:t>an overview of the R language, and illustrate step by step guides for installation of R</a:t>
            </a:r>
            <a:r>
              <a:rPr lang="en-US" baseline="0" dirty="0"/>
              <a:t> and R-studio. We will then introduce key data structures in R and overview input and output operations in R. Finally, control structures are introduced and discussed. </a:t>
            </a:r>
            <a:endParaRPr lang="en-US" dirty="0"/>
          </a:p>
        </p:txBody>
      </p:sp>
      <p:sp>
        <p:nvSpPr>
          <p:cNvPr id="4" name="Slide Number Placeholder 3"/>
          <p:cNvSpPr>
            <a:spLocks noGrp="1"/>
          </p:cNvSpPr>
          <p:nvPr>
            <p:ph type="sldNum" sz="quarter" idx="10"/>
          </p:nvPr>
        </p:nvSpPr>
        <p:spPr/>
        <p:txBody>
          <a:bodyPr/>
          <a:lstStyle/>
          <a:p>
            <a:fld id="{AD06AC3C-2068-4A88-982F-9859BB4885A0}" type="slidenum">
              <a:rPr lang="en-US" smtClean="0"/>
              <a:t>1</a:t>
            </a:fld>
            <a:endParaRPr lang="en-US"/>
          </a:p>
        </p:txBody>
      </p:sp>
    </p:spTree>
    <p:extLst>
      <p:ext uri="{BB962C8B-B14F-4D97-AF65-F5344CB8AC3E}">
        <p14:creationId xmlns:p14="http://schemas.microsoft.com/office/powerpoint/2010/main" val="350460370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err="1">
                <a:solidFill>
                  <a:schemeClr val="tx1"/>
                </a:solidFill>
                <a:effectLst/>
                <a:latin typeface="+mn-lt"/>
                <a:ea typeface="+mn-ea"/>
                <a:cs typeface="+mn-cs"/>
              </a:rPr>
              <a:t>RStudio</a:t>
            </a:r>
            <a:r>
              <a:rPr lang="en-US" sz="1200" b="0" i="0" kern="1200" dirty="0">
                <a:solidFill>
                  <a:schemeClr val="tx1"/>
                </a:solidFill>
                <a:effectLst/>
                <a:latin typeface="+mn-lt"/>
                <a:ea typeface="+mn-ea"/>
                <a:cs typeface="+mn-cs"/>
              </a:rPr>
              <a:t> is an integrated development environment or</a:t>
            </a:r>
            <a:r>
              <a:rPr lang="en-US" sz="1200" b="0" i="0" kern="1200" baseline="0" dirty="0">
                <a:solidFill>
                  <a:schemeClr val="tx1"/>
                </a:solidFill>
                <a:effectLst/>
                <a:latin typeface="+mn-lt"/>
                <a:ea typeface="+mn-ea"/>
                <a:cs typeface="+mn-cs"/>
              </a:rPr>
              <a:t> an </a:t>
            </a:r>
            <a:r>
              <a:rPr lang="en-US" sz="1200" b="0" i="0" kern="1200" dirty="0">
                <a:solidFill>
                  <a:schemeClr val="tx1"/>
                </a:solidFill>
                <a:effectLst/>
                <a:latin typeface="+mn-lt"/>
                <a:ea typeface="+mn-ea"/>
                <a:cs typeface="+mn-cs"/>
              </a:rPr>
              <a:t>IDE that allows users to interact with R more easily. </a:t>
            </a:r>
            <a:r>
              <a:rPr lang="en-US" sz="1200" b="0" i="0" kern="1200" dirty="0" err="1">
                <a:solidFill>
                  <a:schemeClr val="tx1"/>
                </a:solidFill>
                <a:effectLst/>
                <a:latin typeface="+mn-lt"/>
                <a:ea typeface="+mn-ea"/>
                <a:cs typeface="+mn-cs"/>
              </a:rPr>
              <a:t>RStudio</a:t>
            </a:r>
            <a:r>
              <a:rPr lang="en-US" sz="1200" b="0" i="0" kern="1200" dirty="0">
                <a:solidFill>
                  <a:schemeClr val="tx1"/>
                </a:solidFill>
                <a:effectLst/>
                <a:latin typeface="+mn-lt"/>
                <a:ea typeface="+mn-ea"/>
                <a:cs typeface="+mn-cs"/>
              </a:rPr>
              <a:t> is similar to the standard </a:t>
            </a:r>
            <a:r>
              <a:rPr lang="en-US" sz="1200" b="0" i="0" kern="1200" dirty="0" err="1">
                <a:solidFill>
                  <a:schemeClr val="tx1"/>
                </a:solidFill>
                <a:effectLst/>
                <a:latin typeface="+mn-lt"/>
                <a:ea typeface="+mn-ea"/>
                <a:cs typeface="+mn-cs"/>
              </a:rPr>
              <a:t>RGui</a:t>
            </a:r>
            <a:r>
              <a:rPr lang="en-US" sz="1200" b="0" i="0" kern="1200" dirty="0">
                <a:solidFill>
                  <a:schemeClr val="tx1"/>
                </a:solidFill>
                <a:effectLst/>
                <a:latin typeface="+mn-lt"/>
                <a:ea typeface="+mn-ea"/>
                <a:cs typeface="+mn-cs"/>
              </a:rPr>
              <a:t>, but is considerably more user friendly. It has more drop-down menus, windows with multiple tabs, and many customization options.  R studio is supported on multiple operation systems and can be downloaded from www.rstudio.com. The next slide demonstrates different parts of R-studio.</a:t>
            </a:r>
            <a:endParaRPr lang="en-US" dirty="0"/>
          </a:p>
        </p:txBody>
      </p:sp>
      <p:sp>
        <p:nvSpPr>
          <p:cNvPr id="4" name="Slide Number Placeholder 3"/>
          <p:cNvSpPr>
            <a:spLocks noGrp="1"/>
          </p:cNvSpPr>
          <p:nvPr>
            <p:ph type="sldNum" sz="quarter" idx="10"/>
          </p:nvPr>
        </p:nvSpPr>
        <p:spPr/>
        <p:txBody>
          <a:bodyPr/>
          <a:lstStyle/>
          <a:p>
            <a:fld id="{AD06AC3C-2068-4A88-982F-9859BB4885A0}" type="slidenum">
              <a:rPr lang="en-US" smtClean="0"/>
              <a:t>10</a:t>
            </a:fld>
            <a:endParaRPr lang="en-US"/>
          </a:p>
        </p:txBody>
      </p:sp>
    </p:spTree>
    <p:extLst>
      <p:ext uri="{BB962C8B-B14F-4D97-AF65-F5344CB8AC3E}">
        <p14:creationId xmlns:p14="http://schemas.microsoft.com/office/powerpoint/2010/main" val="24576573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So this </a:t>
            </a:r>
            <a:r>
              <a:rPr lang="en-US" sz="1200" kern="1200">
                <a:solidFill>
                  <a:schemeClr val="tx1"/>
                </a:solidFill>
                <a:effectLst/>
                <a:latin typeface="+mn-lt"/>
                <a:ea typeface="+mn-ea"/>
                <a:cs typeface="+mn-cs"/>
              </a:rPr>
              <a:t>is </a:t>
            </a:r>
            <a:r>
              <a:rPr lang="en-US" sz="1200" kern="1200" smtClean="0">
                <a:solidFill>
                  <a:schemeClr val="tx1"/>
                </a:solidFill>
                <a:effectLst/>
                <a:latin typeface="+mn-lt"/>
                <a:ea typeface="+mn-ea"/>
                <a:cs typeface="+mn-cs"/>
              </a:rPr>
              <a:t>how </a:t>
            </a:r>
            <a:r>
              <a:rPr lang="en-US" sz="1200" kern="1200" dirty="0">
                <a:solidFill>
                  <a:schemeClr val="tx1"/>
                </a:solidFill>
                <a:effectLst/>
                <a:latin typeface="+mn-lt"/>
                <a:ea typeface="+mn-ea"/>
                <a:cs typeface="+mn-cs"/>
              </a:rPr>
              <a:t>the R studio screen looks like. In here, you can see the console and console is where you can type the commands and see the outputs. So, for example if we want to define a new variable A, we can say A is equal to one, or we can also define a data frame b, b is equal to data frame, and then we can define a variable x in that data frame and add values of one and two. So, as you can see, the console is very interactive. As soon as you write command and you press enter, the command is actually executed. In here we have got the environment tab. Environment tab shows all the active objects that are in your current r session. So, in this case, we have got a variable A, which we define with a value of one, and we also have a data frame in here with two observations and one variable. So, if you click in here, you can also see the content of the data frame. In this case, the data frame has one variable x, which has two observations or two records, or two rows, one and two in here. Also, in here you have got the history tab; the history tab shows you all the previous commands that have been executed. Then there is the connection tab, where you can basically create a connection to data bases and read data directly from the data bases. So, if you click on the new collection and see that you have the option to connect to the ODBC or spark data sources. In here, you can see that you have files where you can see all the current local files in your system. You can change your directories as well. The plots are shown in here. So, for example if you plot anything it will be shown in here, so in that case the previous plot has been shown in here. We can execute new commands to create new plots which are shown in here. You can export these plots as well. So, if you click on here you have the option to save them as image or PDF or you can copy them into the clipboard or place them into the document. You can have the option of zooming or zooming out to the plot as well. And the package tab shows all the R packages that are currently installed in your system. And you can basically use it to also install additional packages as well. The help tab shows you, as the name implies, the help documents for any particular command that you are looking for. In this case, if I print for example question mark plot, then this would be shown to me as you can see in here, also you can search for commands from here as well. Also. another interesting point is if you want to basically write your commands in a script, so that you can save them and modify them later on, you can create a new file and create a new r script and in this environment you can basically type all of your commands. A is equal to one and B is equal to two and ten so on and so forth. The difference between the script and the console is that the script is basically that the script is not interactive which means that in order to execute these commands, you need to select them and press the run button, or you can save them into the file and call them by the name of the file. You can save this file as the R script file and you can open them and modify them later. </a:t>
            </a:r>
          </a:p>
          <a:p>
            <a:endParaRPr lang="en-US" dirty="0"/>
          </a:p>
        </p:txBody>
      </p:sp>
      <p:sp>
        <p:nvSpPr>
          <p:cNvPr id="4" name="Slide Number Placeholder 3"/>
          <p:cNvSpPr>
            <a:spLocks noGrp="1"/>
          </p:cNvSpPr>
          <p:nvPr>
            <p:ph type="sldNum" sz="quarter" idx="5"/>
          </p:nvPr>
        </p:nvSpPr>
        <p:spPr/>
        <p:txBody>
          <a:bodyPr/>
          <a:lstStyle/>
          <a:p>
            <a:fld id="{AD06AC3C-2068-4A88-982F-9859BB4885A0}" type="slidenum">
              <a:rPr lang="en-US" smtClean="0"/>
              <a:t>11</a:t>
            </a:fld>
            <a:endParaRPr lang="en-US"/>
          </a:p>
        </p:txBody>
      </p:sp>
    </p:spTree>
    <p:extLst>
      <p:ext uri="{BB962C8B-B14F-4D97-AF65-F5344CB8AC3E}">
        <p14:creationId xmlns:p14="http://schemas.microsoft.com/office/powerpoint/2010/main" val="38982527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Packages are the fundamental units of reproducible R code. They include reusable R functions, the documentation that describes how to use them, and sample data. Thousands of R packages have been developed</a:t>
            </a:r>
            <a:r>
              <a:rPr lang="en-US" sz="1200" b="0" i="0" kern="1200" baseline="0" dirty="0">
                <a:solidFill>
                  <a:schemeClr val="tx1"/>
                </a:solidFill>
                <a:effectLst/>
                <a:latin typeface="+mn-lt"/>
                <a:ea typeface="+mn-ea"/>
                <a:cs typeface="+mn-cs"/>
              </a:rPr>
              <a:t> for different purposes which makes R a very powerful tool. </a:t>
            </a:r>
            <a:r>
              <a:rPr lang="en-US" altLang="en-US" sz="1200" b="0" dirty="0">
                <a:solidFill>
                  <a:schemeClr val="tx2">
                    <a:lumMod val="75000"/>
                  </a:schemeClr>
                </a:solidFill>
                <a:latin typeface="Garamond" panose="02020404030301010803" pitchFamily="18" charset="0"/>
              </a:rPr>
              <a:t>Once installed a copy of a package stay on the computer and does not need to be reinstalled. However, you</a:t>
            </a:r>
            <a:r>
              <a:rPr lang="en-US" altLang="en-US" sz="1200" b="0" baseline="0" dirty="0">
                <a:solidFill>
                  <a:schemeClr val="tx2">
                    <a:lumMod val="75000"/>
                  </a:schemeClr>
                </a:solidFill>
                <a:latin typeface="Garamond" panose="02020404030301010803" pitchFamily="18" charset="0"/>
              </a:rPr>
              <a:t> may need to call the package by using the library() function when you want to use the package. Also, note that after updating R you may need to reinstall some of the packages.</a:t>
            </a:r>
            <a:endParaRPr lang="en-US" dirty="0"/>
          </a:p>
        </p:txBody>
      </p:sp>
      <p:sp>
        <p:nvSpPr>
          <p:cNvPr id="4" name="Slide Number Placeholder 3"/>
          <p:cNvSpPr>
            <a:spLocks noGrp="1"/>
          </p:cNvSpPr>
          <p:nvPr>
            <p:ph type="sldNum" sz="quarter" idx="10"/>
          </p:nvPr>
        </p:nvSpPr>
        <p:spPr/>
        <p:txBody>
          <a:bodyPr/>
          <a:lstStyle/>
          <a:p>
            <a:fld id="{AD06AC3C-2068-4A88-982F-9859BB4885A0}" type="slidenum">
              <a:rPr lang="en-US" smtClean="0"/>
              <a:t>12</a:t>
            </a:fld>
            <a:endParaRPr lang="en-US"/>
          </a:p>
        </p:txBody>
      </p:sp>
    </p:spTree>
    <p:extLst>
      <p:ext uri="{BB962C8B-B14F-4D97-AF65-F5344CB8AC3E}">
        <p14:creationId xmlns:p14="http://schemas.microsoft.com/office/powerpoint/2010/main" val="16636518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easiest way to install a package is to use the </a:t>
            </a:r>
            <a:r>
              <a:rPr lang="en-US" sz="1200" dirty="0" err="1">
                <a:solidFill>
                  <a:schemeClr val="tx2">
                    <a:lumMod val="75000"/>
                  </a:schemeClr>
                </a:solidFill>
                <a:latin typeface="Garamond" panose="02020404030301010803" pitchFamily="18" charset="0"/>
                <a:ea typeface="Arial" charset="0"/>
                <a:cs typeface="Arial" charset="0"/>
              </a:rPr>
              <a:t>install.packages</a:t>
            </a:r>
            <a:r>
              <a:rPr lang="en-US" sz="1200" dirty="0">
                <a:solidFill>
                  <a:schemeClr val="tx2">
                    <a:lumMod val="75000"/>
                  </a:schemeClr>
                </a:solidFill>
                <a:latin typeface="Garamond" panose="02020404030301010803" pitchFamily="18" charset="0"/>
                <a:ea typeface="Arial" charset="0"/>
                <a:cs typeface="Arial" charset="0"/>
              </a:rPr>
              <a:t>( ) function. If you are connected to the internet, the function automatically search the R archive network,</a:t>
            </a:r>
            <a:r>
              <a:rPr lang="en-US" sz="1200" baseline="0" dirty="0">
                <a:solidFill>
                  <a:schemeClr val="tx2">
                    <a:lumMod val="75000"/>
                  </a:schemeClr>
                </a:solidFill>
                <a:latin typeface="Garamond" panose="02020404030301010803" pitchFamily="18" charset="0"/>
                <a:ea typeface="Arial" charset="0"/>
                <a:cs typeface="Arial" charset="0"/>
              </a:rPr>
              <a:t> known as CRAN to find, download and install the package. Once a package is installed, you can use the library() function to load the </a:t>
            </a:r>
            <a:r>
              <a:rPr lang="en-US" sz="1200" baseline="0" dirty="0" err="1">
                <a:solidFill>
                  <a:schemeClr val="tx2">
                    <a:lumMod val="75000"/>
                  </a:schemeClr>
                </a:solidFill>
                <a:latin typeface="Garamond" panose="02020404030301010803" pitchFamily="18" charset="0"/>
                <a:ea typeface="Arial" charset="0"/>
                <a:cs typeface="Arial" charset="0"/>
              </a:rPr>
              <a:t>pakage</a:t>
            </a:r>
            <a:r>
              <a:rPr lang="en-US" sz="1200" baseline="0" dirty="0">
                <a:solidFill>
                  <a:schemeClr val="tx2">
                    <a:lumMod val="75000"/>
                  </a:schemeClr>
                </a:solidFill>
                <a:latin typeface="Garamond" panose="02020404030301010803" pitchFamily="18" charset="0"/>
                <a:ea typeface="Arial" charset="0"/>
                <a:cs typeface="Arial" charset="0"/>
              </a:rPr>
              <a:t>.</a:t>
            </a:r>
            <a:endParaRPr lang="en-US" dirty="0"/>
          </a:p>
        </p:txBody>
      </p:sp>
      <p:sp>
        <p:nvSpPr>
          <p:cNvPr id="4" name="Slide Number Placeholder 3"/>
          <p:cNvSpPr>
            <a:spLocks noGrp="1"/>
          </p:cNvSpPr>
          <p:nvPr>
            <p:ph type="sldNum" sz="quarter" idx="10"/>
          </p:nvPr>
        </p:nvSpPr>
        <p:spPr/>
        <p:txBody>
          <a:bodyPr/>
          <a:lstStyle/>
          <a:p>
            <a:fld id="{AD06AC3C-2068-4A88-982F-9859BB4885A0}" type="slidenum">
              <a:rPr lang="en-US" smtClean="0"/>
              <a:t>13</a:t>
            </a:fld>
            <a:endParaRPr lang="en-US"/>
          </a:p>
        </p:txBody>
      </p:sp>
    </p:spTree>
    <p:extLst>
      <p:ext uri="{BB962C8B-B14F-4D97-AF65-F5344CB8AC3E}">
        <p14:creationId xmlns:p14="http://schemas.microsoft.com/office/powerpoint/2010/main" val="12279843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Wingdings" panose="05000000000000000000" pitchFamily="2" charset="2"/>
              <a:buNone/>
            </a:pPr>
            <a:r>
              <a:rPr lang="en-US" sz="1200" kern="1200" dirty="0">
                <a:solidFill>
                  <a:schemeClr val="tx1"/>
                </a:solidFill>
                <a:effectLst/>
                <a:latin typeface="+mn-lt"/>
                <a:ea typeface="+mn-ea"/>
                <a:cs typeface="+mn-cs"/>
              </a:rPr>
              <a:t>Here is an example of installing a package called ‘caret’. </a:t>
            </a:r>
            <a:r>
              <a:rPr lang="en-US" sz="1200" kern="1200" dirty="0" err="1">
                <a:solidFill>
                  <a:schemeClr val="tx1"/>
                </a:solidFill>
                <a:effectLst/>
                <a:latin typeface="+mn-lt"/>
                <a:ea typeface="+mn-ea"/>
                <a:cs typeface="+mn-cs"/>
              </a:rPr>
              <a:t>install.packages</a:t>
            </a:r>
            <a:r>
              <a:rPr lang="en-US" sz="1200" kern="1200" dirty="0">
                <a:solidFill>
                  <a:schemeClr val="tx1"/>
                </a:solidFill>
                <a:effectLst/>
                <a:latin typeface="+mn-lt"/>
                <a:ea typeface="+mn-ea"/>
                <a:cs typeface="+mn-cs"/>
              </a:rPr>
              <a:t>('caret') will download and install the ‘caret’ package .</a:t>
            </a:r>
          </a:p>
          <a:p>
            <a:pPr marL="0" indent="0">
              <a:buFont typeface="Wingdings" panose="05000000000000000000" pitchFamily="2" charset="2"/>
              <a:buNone/>
            </a:pPr>
            <a:endParaRPr lang="en-US" sz="1200" kern="1200" dirty="0">
              <a:solidFill>
                <a:schemeClr val="tx1"/>
              </a:solidFill>
              <a:effectLst/>
              <a:latin typeface="+mn-lt"/>
              <a:ea typeface="+mn-ea"/>
              <a:cs typeface="+mn-cs"/>
            </a:endParaRPr>
          </a:p>
          <a:p>
            <a:pPr marL="0" indent="0">
              <a:buFont typeface="Wingdings" panose="05000000000000000000" pitchFamily="2" charset="2"/>
              <a:buNone/>
            </a:pPr>
            <a:endParaRPr lang="en-US" sz="1200" kern="1200" dirty="0">
              <a:solidFill>
                <a:schemeClr val="tx1"/>
              </a:solidFill>
              <a:effectLst/>
              <a:latin typeface="+mn-lt"/>
              <a:ea typeface="+mn-ea"/>
              <a:cs typeface="+mn-cs"/>
            </a:endParaRPr>
          </a:p>
          <a:p>
            <a:pPr marL="171450" indent="-171450">
              <a:buFont typeface="Wingdings" panose="05000000000000000000" pitchFamily="2" charset="2"/>
              <a:buChar char="Ø"/>
            </a:pPr>
            <a:endParaRPr lang="en-US" dirty="0"/>
          </a:p>
        </p:txBody>
      </p:sp>
      <p:sp>
        <p:nvSpPr>
          <p:cNvPr id="4" name="Slide Number Placeholder 3"/>
          <p:cNvSpPr>
            <a:spLocks noGrp="1"/>
          </p:cNvSpPr>
          <p:nvPr>
            <p:ph type="sldNum" sz="quarter" idx="10"/>
          </p:nvPr>
        </p:nvSpPr>
        <p:spPr/>
        <p:txBody>
          <a:bodyPr/>
          <a:lstStyle/>
          <a:p>
            <a:fld id="{AD06AC3C-2068-4A88-982F-9859BB4885A0}" type="slidenum">
              <a:rPr lang="en-US" smtClean="0"/>
              <a:t>14</a:t>
            </a:fld>
            <a:endParaRPr lang="en-US"/>
          </a:p>
        </p:txBody>
      </p:sp>
    </p:spTree>
    <p:extLst>
      <p:ext uri="{BB962C8B-B14F-4D97-AF65-F5344CB8AC3E}">
        <p14:creationId xmlns:p14="http://schemas.microsoft.com/office/powerpoint/2010/main" val="4072309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Wingdings" panose="05000000000000000000" pitchFamily="2" charset="2"/>
              <a:buNone/>
            </a:pPr>
            <a:r>
              <a:rPr lang="en-US" dirty="0"/>
              <a:t>Once a package is installed you need to use the library()</a:t>
            </a:r>
            <a:r>
              <a:rPr lang="en-US" baseline="0" dirty="0"/>
              <a:t> function to load the package. Note that when a package is loaded it may have dependency and requires other packages to load as well. Such messages are printed in red but they do not imply an error. Once a package is loaded using the library() function, we can use any function or </a:t>
            </a:r>
            <a:r>
              <a:rPr lang="en-US" baseline="0"/>
              <a:t>dataset that is included </a:t>
            </a:r>
            <a:r>
              <a:rPr lang="en-US" baseline="0" dirty="0"/>
              <a:t>in that package. </a:t>
            </a:r>
            <a:endParaRPr lang="en-US" dirty="0"/>
          </a:p>
        </p:txBody>
      </p:sp>
      <p:sp>
        <p:nvSpPr>
          <p:cNvPr id="4" name="Slide Number Placeholder 3"/>
          <p:cNvSpPr>
            <a:spLocks noGrp="1"/>
          </p:cNvSpPr>
          <p:nvPr>
            <p:ph type="sldNum" sz="quarter" idx="10"/>
          </p:nvPr>
        </p:nvSpPr>
        <p:spPr/>
        <p:txBody>
          <a:bodyPr/>
          <a:lstStyle/>
          <a:p>
            <a:fld id="{AD06AC3C-2068-4A88-982F-9859BB4885A0}" type="slidenum">
              <a:rPr lang="en-US" smtClean="0"/>
              <a:t>15</a:t>
            </a:fld>
            <a:endParaRPr lang="en-US"/>
          </a:p>
        </p:txBody>
      </p:sp>
    </p:spTree>
    <p:extLst>
      <p:ext uri="{BB962C8B-B14F-4D97-AF65-F5344CB8AC3E}">
        <p14:creationId xmlns:p14="http://schemas.microsoft.com/office/powerpoint/2010/main" val="232630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4311802-0732-4CE8-9F72-4698BF3C5AA9}" type="slidenum">
              <a:rPr lang="en-US" smtClean="0"/>
              <a:t>16</a:t>
            </a:fld>
            <a:endParaRPr lang="en-US"/>
          </a:p>
        </p:txBody>
      </p:sp>
    </p:spTree>
    <p:extLst>
      <p:ext uri="{BB962C8B-B14F-4D97-AF65-F5344CB8AC3E}">
        <p14:creationId xmlns:p14="http://schemas.microsoft.com/office/powerpoint/2010/main" val="5046024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dirty="0"/>
              <a:t>So what is R? Well, R is a software that provides a programming environment for doing statistical data analysis. This software was written by Robert Gentleman and Ross </a:t>
            </a:r>
            <a:r>
              <a:rPr lang="en-US" altLang="en-US" dirty="0" err="1"/>
              <a:t>Ihaka</a:t>
            </a:r>
            <a:r>
              <a:rPr lang="en-US" altLang="en-US" dirty="0"/>
              <a:t> and the name of the software bear the name of the creators. It is a free implementation of S</a:t>
            </a:r>
            <a:r>
              <a:rPr lang="en-US" altLang="en-US" baseline="0" dirty="0"/>
              <a:t> which is</a:t>
            </a:r>
            <a:r>
              <a:rPr lang="en-US" altLang="en-US" dirty="0"/>
              <a:t> another popular statistical software. R can be effectively used for data storage, data analysis and a variety of graphing functions. R is distributed free and it is an open source software. </a:t>
            </a:r>
          </a:p>
        </p:txBody>
      </p:sp>
      <p:sp>
        <p:nvSpPr>
          <p:cNvPr id="4" name="Slide Number Placeholder 3"/>
          <p:cNvSpPr>
            <a:spLocks noGrp="1"/>
          </p:cNvSpPr>
          <p:nvPr>
            <p:ph type="sldNum" sz="quarter" idx="10"/>
          </p:nvPr>
        </p:nvSpPr>
        <p:spPr/>
        <p:txBody>
          <a:bodyPr/>
          <a:lstStyle/>
          <a:p>
            <a:fld id="{AD06AC3C-2068-4A88-982F-9859BB4885A0}" type="slidenum">
              <a:rPr lang="en-US" smtClean="0"/>
              <a:t>2</a:t>
            </a:fld>
            <a:endParaRPr lang="en-US"/>
          </a:p>
        </p:txBody>
      </p:sp>
    </p:spTree>
    <p:extLst>
      <p:ext uri="{BB962C8B-B14F-4D97-AF65-F5344CB8AC3E}">
        <p14:creationId xmlns:p14="http://schemas.microsoft.com/office/powerpoint/2010/main" val="3767033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what are the advantages of over other </a:t>
            </a:r>
            <a:r>
              <a:rPr lang="en-US" dirty="0" err="1"/>
              <a:t>statical</a:t>
            </a:r>
            <a:r>
              <a:rPr lang="en-US" dirty="0"/>
              <a:t> software packages?</a:t>
            </a:r>
          </a:p>
          <a:p>
            <a:r>
              <a:rPr lang="en-US" dirty="0"/>
              <a:t>R is open-source and freely available. Unlike SAS or </a:t>
            </a:r>
            <a:r>
              <a:rPr lang="en-US" dirty="0" err="1"/>
              <a:t>Matlab</a:t>
            </a:r>
            <a:r>
              <a:rPr lang="en-US" dirty="0"/>
              <a:t>, you can freely install, use, update</a:t>
            </a:r>
            <a:r>
              <a:rPr lang="en-US" baseline="0" dirty="0"/>
              <a:t> and</a:t>
            </a:r>
            <a:r>
              <a:rPr lang="en-US" dirty="0"/>
              <a:t> clone</a:t>
            </a:r>
            <a:r>
              <a:rPr lang="en-US" baseline="0" dirty="0"/>
              <a:t> </a:t>
            </a:r>
            <a:r>
              <a:rPr lang="en-US" dirty="0"/>
              <a:t>R. This saves companies money, but it also allows for easy upgrades, which is useful for a statistical programming language.</a:t>
            </a:r>
          </a:p>
          <a:p>
            <a:r>
              <a:rPr lang="en-US" dirty="0"/>
              <a:t> </a:t>
            </a:r>
          </a:p>
          <a:p>
            <a:r>
              <a:rPr lang="en-US" dirty="0"/>
              <a:t>Also, R is cross-platform compatible. This means that R can be run on Windows, Mac OS  and Linux. It can also import data from Microsoft Excel, Microsoft Access, MySQL, SQLite, Oracle and other programs.</a:t>
            </a:r>
          </a:p>
          <a:p>
            <a:endParaRPr lang="en-US" dirty="0"/>
          </a:p>
          <a:p>
            <a:r>
              <a:rPr lang="en-US" dirty="0"/>
              <a:t>R is a powerful scripting language. As such, R can handle large, complex data sets. R is also amongst the top languages to use for heavy, resource intensive simulations and it can be used on high performance computer clusters.</a:t>
            </a:r>
          </a:p>
          <a:p>
            <a:endParaRPr lang="en-US" dirty="0"/>
          </a:p>
          <a:p>
            <a:r>
              <a:rPr lang="en-US" dirty="0"/>
              <a:t>R has widespread applications. With</a:t>
            </a:r>
            <a:r>
              <a:rPr lang="en-US" baseline="0" dirty="0"/>
              <a:t> an estimate of more than million users, R is considered as a top programming language. </a:t>
            </a:r>
            <a:endParaRPr lang="en-US" dirty="0"/>
          </a:p>
          <a:p>
            <a:r>
              <a:rPr lang="en-US" dirty="0"/>
              <a:t>. </a:t>
            </a:r>
            <a:br>
              <a:rPr lang="en-US" dirty="0"/>
            </a:br>
            <a:r>
              <a:rPr lang="en-US" dirty="0"/>
              <a:t> </a:t>
            </a:r>
            <a:br>
              <a:rPr lang="en-US" dirty="0"/>
            </a:br>
            <a:r>
              <a:rPr lang="en-US" dirty="0"/>
              <a:t>Finally, R has a huge, vibrant community and resource bank, with a global community of passionate users who regularly interact on discussion forums and attend conferences. </a:t>
            </a:r>
          </a:p>
        </p:txBody>
      </p:sp>
      <p:sp>
        <p:nvSpPr>
          <p:cNvPr id="4" name="Slide Number Placeholder 3"/>
          <p:cNvSpPr>
            <a:spLocks noGrp="1"/>
          </p:cNvSpPr>
          <p:nvPr>
            <p:ph type="sldNum" sz="quarter" idx="10"/>
          </p:nvPr>
        </p:nvSpPr>
        <p:spPr/>
        <p:txBody>
          <a:bodyPr/>
          <a:lstStyle/>
          <a:p>
            <a:fld id="{AD06AC3C-2068-4A88-982F-9859BB4885A0}" type="slidenum">
              <a:rPr lang="en-US" smtClean="0"/>
              <a:t>3</a:t>
            </a:fld>
            <a:endParaRPr lang="en-US"/>
          </a:p>
        </p:txBody>
      </p:sp>
    </p:spTree>
    <p:extLst>
      <p:ext uri="{BB962C8B-B14F-4D97-AF65-F5344CB8AC3E}">
        <p14:creationId xmlns:p14="http://schemas.microsoft.com/office/powerpoint/2010/main" val="34234242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start by</a:t>
            </a:r>
            <a:r>
              <a:rPr lang="en-US" baseline="0" dirty="0"/>
              <a:t> installing R. </a:t>
            </a:r>
            <a:r>
              <a:rPr lang="en-US" dirty="0"/>
              <a:t>The following few slides, shows an step by step guide for installing</a:t>
            </a:r>
            <a:r>
              <a:rPr lang="en-US" baseline="0" dirty="0"/>
              <a:t> R on a Windows machine. To start, you should visit www.r-project.org and click on the download R link.</a:t>
            </a:r>
            <a:endParaRPr lang="en-US" dirty="0"/>
          </a:p>
        </p:txBody>
      </p:sp>
      <p:sp>
        <p:nvSpPr>
          <p:cNvPr id="4" name="Slide Number Placeholder 3"/>
          <p:cNvSpPr>
            <a:spLocks noGrp="1"/>
          </p:cNvSpPr>
          <p:nvPr>
            <p:ph type="sldNum" sz="quarter" idx="10"/>
          </p:nvPr>
        </p:nvSpPr>
        <p:spPr/>
        <p:txBody>
          <a:bodyPr/>
          <a:lstStyle/>
          <a:p>
            <a:fld id="{AD06AC3C-2068-4A88-982F-9859BB4885A0}" type="slidenum">
              <a:rPr lang="en-US" smtClean="0"/>
              <a:t>4</a:t>
            </a:fld>
            <a:endParaRPr lang="en-US"/>
          </a:p>
        </p:txBody>
      </p:sp>
    </p:spTree>
    <p:extLst>
      <p:ext uri="{BB962C8B-B14F-4D97-AF65-F5344CB8AC3E}">
        <p14:creationId xmlns:p14="http://schemas.microsoft.com/office/powerpoint/2010/main" val="24972166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Subsequently, depending on</a:t>
            </a:r>
            <a:r>
              <a:rPr lang="en-US" baseline="0" dirty="0"/>
              <a:t> the country of residence, the user should select a repository for downloading R. </a:t>
            </a:r>
            <a:endParaRPr lang="en-US" dirty="0"/>
          </a:p>
        </p:txBody>
      </p:sp>
      <p:sp>
        <p:nvSpPr>
          <p:cNvPr id="4" name="Slide Number Placeholder 3"/>
          <p:cNvSpPr>
            <a:spLocks noGrp="1"/>
          </p:cNvSpPr>
          <p:nvPr>
            <p:ph type="sldNum" sz="quarter" idx="10"/>
          </p:nvPr>
        </p:nvSpPr>
        <p:spPr/>
        <p:txBody>
          <a:bodyPr/>
          <a:lstStyle/>
          <a:p>
            <a:fld id="{AD06AC3C-2068-4A88-982F-9859BB4885A0}" type="slidenum">
              <a:rPr lang="en-US" smtClean="0"/>
              <a:t>5</a:t>
            </a:fld>
            <a:endParaRPr lang="en-US"/>
          </a:p>
        </p:txBody>
      </p:sp>
    </p:spTree>
    <p:extLst>
      <p:ext uri="{BB962C8B-B14F-4D97-AF65-F5344CB8AC3E}">
        <p14:creationId xmlns:p14="http://schemas.microsoft.com/office/powerpoint/2010/main" val="25565776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next step is to select an operation system. </a:t>
            </a:r>
          </a:p>
        </p:txBody>
      </p:sp>
      <p:sp>
        <p:nvSpPr>
          <p:cNvPr id="4" name="Slide Number Placeholder 3"/>
          <p:cNvSpPr>
            <a:spLocks noGrp="1"/>
          </p:cNvSpPr>
          <p:nvPr>
            <p:ph type="sldNum" sz="quarter" idx="10"/>
          </p:nvPr>
        </p:nvSpPr>
        <p:spPr/>
        <p:txBody>
          <a:bodyPr/>
          <a:lstStyle/>
          <a:p>
            <a:fld id="{AD06AC3C-2068-4A88-982F-9859BB4885A0}" type="slidenum">
              <a:rPr lang="en-US" smtClean="0"/>
              <a:t>6</a:t>
            </a:fld>
            <a:endParaRPr lang="en-US"/>
          </a:p>
        </p:txBody>
      </p:sp>
    </p:spTree>
    <p:extLst>
      <p:ext uri="{BB962C8B-B14F-4D97-AF65-F5344CB8AC3E}">
        <p14:creationId xmlns:p14="http://schemas.microsoft.com/office/powerpoint/2010/main" val="1032948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installation of R on a windows</a:t>
            </a:r>
            <a:r>
              <a:rPr lang="en-US" baseline="0" dirty="0"/>
              <a:t> machine, the easiest way is to click on the base and download and install from the binary file. This will be similar to installation of any other windows application.</a:t>
            </a:r>
            <a:endParaRPr lang="en-US" dirty="0"/>
          </a:p>
        </p:txBody>
      </p:sp>
      <p:sp>
        <p:nvSpPr>
          <p:cNvPr id="4" name="Slide Number Placeholder 3"/>
          <p:cNvSpPr>
            <a:spLocks noGrp="1"/>
          </p:cNvSpPr>
          <p:nvPr>
            <p:ph type="sldNum" sz="quarter" idx="10"/>
          </p:nvPr>
        </p:nvSpPr>
        <p:spPr/>
        <p:txBody>
          <a:bodyPr/>
          <a:lstStyle/>
          <a:p>
            <a:fld id="{AD06AC3C-2068-4A88-982F-9859BB4885A0}" type="slidenum">
              <a:rPr lang="en-US" smtClean="0"/>
              <a:t>7</a:t>
            </a:fld>
            <a:endParaRPr lang="en-US"/>
          </a:p>
        </p:txBody>
      </p:sp>
    </p:spTree>
    <p:extLst>
      <p:ext uri="{BB962C8B-B14F-4D97-AF65-F5344CB8AC3E}">
        <p14:creationId xmlns:p14="http://schemas.microsoft.com/office/powerpoint/2010/main" val="41790473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Once the installation is finished, you should</a:t>
            </a:r>
            <a:r>
              <a:rPr lang="en-US" baseline="0" dirty="0"/>
              <a:t> be able to find R in the list of your applications.</a:t>
            </a:r>
            <a:endParaRPr lang="en-US" dirty="0"/>
          </a:p>
        </p:txBody>
      </p:sp>
      <p:sp>
        <p:nvSpPr>
          <p:cNvPr id="4" name="Slide Number Placeholder 3"/>
          <p:cNvSpPr>
            <a:spLocks noGrp="1"/>
          </p:cNvSpPr>
          <p:nvPr>
            <p:ph type="sldNum" sz="quarter" idx="10"/>
          </p:nvPr>
        </p:nvSpPr>
        <p:spPr/>
        <p:txBody>
          <a:bodyPr/>
          <a:lstStyle/>
          <a:p>
            <a:fld id="{AD06AC3C-2068-4A88-982F-9859BB4885A0}" type="slidenum">
              <a:rPr lang="en-US" smtClean="0"/>
              <a:t>8</a:t>
            </a:fld>
            <a:endParaRPr lang="en-US"/>
          </a:p>
        </p:txBody>
      </p:sp>
    </p:spTree>
    <p:extLst>
      <p:ext uri="{BB962C8B-B14F-4D97-AF65-F5344CB8AC3E}">
        <p14:creationId xmlns:p14="http://schemas.microsoft.com/office/powerpoint/2010/main" val="21510354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click on the R on</a:t>
            </a:r>
            <a:r>
              <a:rPr lang="en-US" baseline="0" dirty="0"/>
              <a:t> the list of your applications, a basic R </a:t>
            </a:r>
            <a:r>
              <a:rPr lang="en-US" sz="1200" kern="1200" baseline="0" dirty="0">
                <a:solidFill>
                  <a:schemeClr val="tx1"/>
                </a:solidFill>
                <a:latin typeface="+mn-lt"/>
                <a:ea typeface="+mn-ea"/>
                <a:cs typeface="+mn-cs"/>
              </a:rPr>
              <a:t>GUI</a:t>
            </a:r>
            <a:r>
              <a:rPr lang="en-US" baseline="0" dirty="0"/>
              <a:t> terminal should appear.  </a:t>
            </a:r>
            <a:endParaRPr lang="en-US" sz="1200" kern="1200" baseline="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AD06AC3C-2068-4A88-982F-9859BB4885A0}" type="slidenum">
              <a:rPr lang="en-US" smtClean="0"/>
              <a:t>9</a:t>
            </a:fld>
            <a:endParaRPr lang="en-US"/>
          </a:p>
        </p:txBody>
      </p:sp>
    </p:spTree>
    <p:extLst>
      <p:ext uri="{BB962C8B-B14F-4D97-AF65-F5344CB8AC3E}">
        <p14:creationId xmlns:p14="http://schemas.microsoft.com/office/powerpoint/2010/main" val="5124659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4.png"/><Relationship Id="rId4" Type="http://schemas.openxmlformats.org/officeDocument/2006/relationships/image" Target="../media/image8.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13" name="Picture 12"/>
          <p:cNvPicPr>
            <a:picLocks noChangeAspect="1"/>
          </p:cNvPicPr>
          <p:nvPr userDrawn="1"/>
        </p:nvPicPr>
        <p:blipFill>
          <a:blip r:embed="rId3">
            <a:alphaModFix/>
            <a:extLst>
              <a:ext uri="{28A0092B-C50C-407E-A947-70E740481C1C}">
                <a14:useLocalDpi xmlns:a14="http://schemas.microsoft.com/office/drawing/2010/main" val="0"/>
              </a:ext>
            </a:extLst>
          </a:blip>
          <a:stretch>
            <a:fillRect/>
          </a:stretch>
        </p:blipFill>
        <p:spPr>
          <a:xfrm>
            <a:off x="-152395" y="4763159"/>
            <a:ext cx="4517081" cy="451708"/>
          </a:xfrm>
          <a:prstGeom prst="rect">
            <a:avLst/>
          </a:prstGeom>
        </p:spPr>
      </p:pic>
      <p:pic>
        <p:nvPicPr>
          <p:cNvPr id="9" name="Picture 8"/>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2367591" cy="5143500"/>
          </a:xfrm>
          <a:prstGeom prst="rect">
            <a:avLst/>
          </a:prstGeom>
        </p:spPr>
      </p:pic>
      <p:sp>
        <p:nvSpPr>
          <p:cNvPr id="2" name="Title 1"/>
          <p:cNvSpPr>
            <a:spLocks noGrp="1"/>
          </p:cNvSpPr>
          <p:nvPr>
            <p:ph type="ctrTitle"/>
          </p:nvPr>
        </p:nvSpPr>
        <p:spPr>
          <a:xfrm>
            <a:off x="725714" y="841772"/>
            <a:ext cx="7772400" cy="2509748"/>
          </a:xfrm>
        </p:spPr>
        <p:txBody>
          <a:bodyPr anchor="b">
            <a:normAutofit/>
          </a:bodyPr>
          <a:lstStyle>
            <a:lvl1pPr algn="ctr">
              <a:defRPr sz="3600" b="1" i="0">
                <a:solidFill>
                  <a:schemeClr val="bg1"/>
                </a:solidFill>
                <a:latin typeface="Arial Black" charset="0"/>
                <a:ea typeface="Arial Black" charset="0"/>
                <a:cs typeface="Arial Black" charset="0"/>
              </a:defRPr>
            </a:lvl1pPr>
          </a:lstStyle>
          <a:p>
            <a:r>
              <a:rPr lang="en-US" dirty="0"/>
              <a:t>Click to edit Master title style</a:t>
            </a:r>
          </a:p>
        </p:txBody>
      </p:sp>
      <p:sp>
        <p:nvSpPr>
          <p:cNvPr id="3" name="Subtitle 2"/>
          <p:cNvSpPr>
            <a:spLocks noGrp="1"/>
          </p:cNvSpPr>
          <p:nvPr>
            <p:ph type="subTitle" idx="1"/>
          </p:nvPr>
        </p:nvSpPr>
        <p:spPr>
          <a:xfrm>
            <a:off x="1143000" y="3565128"/>
            <a:ext cx="6858000" cy="1241822"/>
          </a:xfrm>
        </p:spPr>
        <p:txBody>
          <a:bodyPr>
            <a:normAutofit/>
          </a:bodyPr>
          <a:lstStyle>
            <a:lvl1pPr marL="0" indent="0" algn="ctr">
              <a:buNone/>
              <a:defRPr sz="2000" b="1" i="0">
                <a:solidFill>
                  <a:schemeClr val="bg1"/>
                </a:solidFill>
                <a:latin typeface="Arial" charset="0"/>
                <a:ea typeface="Arial" charset="0"/>
                <a:cs typeface="Arial"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p>
        </p:txBody>
      </p:sp>
      <p:pic>
        <p:nvPicPr>
          <p:cNvPr id="8" name="Picture 7"/>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 y="1"/>
            <a:ext cx="2346960" cy="1066800"/>
          </a:xfrm>
          <a:prstGeom prst="rect">
            <a:avLst/>
          </a:prstGeom>
        </p:spPr>
      </p:pic>
      <p:pic>
        <p:nvPicPr>
          <p:cNvPr id="10" name="Picture 9"/>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6988384" y="4763159"/>
            <a:ext cx="1539796" cy="308491"/>
          </a:xfrm>
          <a:prstGeom prst="rect">
            <a:avLst/>
          </a:prstGeom>
        </p:spPr>
      </p:pic>
    </p:spTree>
    <p:extLst>
      <p:ext uri="{BB962C8B-B14F-4D97-AF65-F5344CB8AC3E}">
        <p14:creationId xmlns:p14="http://schemas.microsoft.com/office/powerpoint/2010/main" val="9841515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1pPr>
              <a:defRPr sz="20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8C3B8DE-DCD3-E844-A1CD-00ABD5C27D77}" type="datetimeFigureOut">
              <a:rPr lang="en-US" smtClean="0"/>
              <a:t>2/9/2019</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7165558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normAutofit/>
          </a:bodyPr>
          <a:lstStyle>
            <a:lvl1pPr>
              <a:defRPr sz="4000"/>
            </a:lvl1pPr>
          </a:lstStyle>
          <a:p>
            <a:r>
              <a:rPr lang="en-US" dirty="0"/>
              <a:t>Click to edit Master title style</a:t>
            </a:r>
          </a:p>
        </p:txBody>
      </p:sp>
      <p:sp>
        <p:nvSpPr>
          <p:cNvPr id="3" name="Text Placeholder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8C3B8DE-DCD3-E844-A1CD-00ABD5C27D77}" type="datetimeFigureOut">
              <a:rPr lang="en-US" smtClean="0"/>
              <a:t>2/9/2019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661474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369219"/>
            <a:ext cx="3886200" cy="3263504"/>
          </a:xfrm>
        </p:spPr>
        <p:txBody>
          <a:bodyPr/>
          <a:lstStyle>
            <a:lvl1pPr>
              <a:defRPr sz="1800"/>
            </a:lvl1pPr>
            <a:lvl2pPr>
              <a:defRPr sz="1600"/>
            </a:lvl2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29150" y="1369219"/>
            <a:ext cx="3886200" cy="3263504"/>
          </a:xfrm>
        </p:spPr>
        <p:txBody>
          <a:bodyPr/>
          <a:lstStyle>
            <a:lvl1pPr>
              <a:defRPr sz="1800"/>
            </a:lvl1pPr>
            <a:lvl2pPr>
              <a:defRPr sz="1600"/>
            </a:lvl2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28C3B8DE-DCD3-E844-A1CD-00ABD5C27D77}" type="datetimeFigureOut">
              <a:rPr lang="en-US" smtClean="0"/>
              <a:t>2/9/2019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14917517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8C3B8DE-DCD3-E844-A1CD-00ABD5C27D77}" type="datetimeFigureOut">
              <a:rPr lang="en-US" smtClean="0"/>
              <a:t>2/9/2019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10123698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8C3B8DE-DCD3-E844-A1CD-00ABD5C27D77}" type="datetimeFigureOut">
              <a:rPr lang="en-US" smtClean="0"/>
              <a:t>2/9/2019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3872009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jpg"/><Relationship Id="rId13" Type="http://schemas.openxmlformats.org/officeDocument/2006/relationships/image" Target="../media/image6.png"/><Relationship Id="rId3" Type="http://schemas.openxmlformats.org/officeDocument/2006/relationships/slideLayout" Target="../slideLayouts/slideLayout3.xml"/><Relationship Id="rId7" Type="http://schemas.openxmlformats.org/officeDocument/2006/relationships/theme" Target="../theme/theme1.xml"/><Relationship Id="rId12"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4.png"/><Relationship Id="rId5" Type="http://schemas.openxmlformats.org/officeDocument/2006/relationships/slideLayout" Target="../slideLayouts/slideLayout5.xml"/><Relationship Id="rId10"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8">
            <a:extLst>
              <a:ext uri="{28A0092B-C50C-407E-A947-70E740481C1C}">
                <a14:useLocalDpi xmlns:a14="http://schemas.microsoft.com/office/drawing/2010/main" val="0"/>
              </a:ext>
            </a:extLst>
          </a:blip>
          <a:stretch>
            <a:fillRect/>
          </a:stretch>
        </p:blipFill>
        <p:spPr>
          <a:xfrm>
            <a:off x="0" y="4749165"/>
            <a:ext cx="9144000" cy="394335"/>
          </a:xfrm>
          <a:prstGeom prst="rect">
            <a:avLst/>
          </a:prstGeom>
        </p:spPr>
      </p:pic>
      <p:pic>
        <p:nvPicPr>
          <p:cNvPr id="9" name="Picture 8"/>
          <p:cNvPicPr>
            <a:picLocks noChangeAspect="1"/>
          </p:cNvPicPr>
          <p:nvPr userDrawn="1"/>
        </p:nvPicPr>
        <p:blipFill>
          <a:blip r:embed="rId9">
            <a:alphaModFix/>
            <a:extLst>
              <a:ext uri="{28A0092B-C50C-407E-A947-70E740481C1C}">
                <a14:useLocalDpi xmlns:a14="http://schemas.microsoft.com/office/drawing/2010/main" val="0"/>
              </a:ext>
            </a:extLst>
          </a:blip>
          <a:stretch>
            <a:fillRect/>
          </a:stretch>
        </p:blipFill>
        <p:spPr>
          <a:xfrm>
            <a:off x="-152395" y="4763159"/>
            <a:ext cx="4517081" cy="451708"/>
          </a:xfrm>
          <a:prstGeom prst="rect">
            <a:avLst/>
          </a:prstGeom>
        </p:spPr>
      </p:pic>
      <p:pic>
        <p:nvPicPr>
          <p:cNvPr id="12" name="Picture 11"/>
          <p:cNvPicPr>
            <a:picLocks noChangeAspect="1"/>
          </p:cNvPicPr>
          <p:nvPr userDrawn="1"/>
        </p:nvPicPr>
        <p:blipFill>
          <a:blip r:embed="rId10">
            <a:extLst>
              <a:ext uri="{28A0092B-C50C-407E-A947-70E740481C1C}">
                <a14:useLocalDpi xmlns:a14="http://schemas.microsoft.com/office/drawing/2010/main" val="0"/>
              </a:ext>
            </a:extLst>
          </a:blip>
          <a:stretch>
            <a:fillRect/>
          </a:stretch>
        </p:blipFill>
        <p:spPr>
          <a:xfrm>
            <a:off x="-10315" y="0"/>
            <a:ext cx="2367591" cy="5143500"/>
          </a:xfrm>
          <a:prstGeom prst="rect">
            <a:avLst/>
          </a:prstGeom>
        </p:spPr>
      </p:pic>
      <p:sp>
        <p:nvSpPr>
          <p:cNvPr id="2" name="Title Placeholder 1"/>
          <p:cNvSpPr>
            <a:spLocks noGrp="1"/>
          </p:cNvSpPr>
          <p:nvPr>
            <p:ph type="title"/>
          </p:nvPr>
        </p:nvSpPr>
        <p:spPr>
          <a:xfrm>
            <a:off x="1618344" y="0"/>
            <a:ext cx="6897006" cy="106562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28650" y="1369219"/>
            <a:ext cx="7886700" cy="285573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3"/>
          </p:nvPr>
        </p:nvSpPr>
        <p:spPr>
          <a:xfrm>
            <a:off x="2696365" y="4767263"/>
            <a:ext cx="4511533" cy="273844"/>
          </a:xfrm>
          <a:prstGeom prst="rect">
            <a:avLst/>
          </a:prstGeom>
        </p:spPr>
        <p:txBody>
          <a:bodyPr vert="horz" lIns="91440" tIns="45720" rIns="91440" bIns="45720" rtlCol="0" anchor="ctr"/>
          <a:lstStyle>
            <a:lvl1pPr algn="ctr">
              <a:defRPr sz="900" b="1" i="0">
                <a:solidFill>
                  <a:schemeClr val="bg1"/>
                </a:solidFill>
                <a:latin typeface="Arial" charset="0"/>
                <a:ea typeface="Arial" charset="0"/>
                <a:cs typeface="Arial" charset="0"/>
              </a:defRPr>
            </a:lvl1pPr>
          </a:lstStyle>
          <a:p>
            <a:endParaRPr lang="en-US" dirty="0"/>
          </a:p>
        </p:txBody>
      </p:sp>
      <p:sp>
        <p:nvSpPr>
          <p:cNvPr id="6" name="Slide Number Placeholder 5"/>
          <p:cNvSpPr>
            <a:spLocks noGrp="1"/>
          </p:cNvSpPr>
          <p:nvPr>
            <p:ph type="sldNum" sz="quarter" idx="4"/>
          </p:nvPr>
        </p:nvSpPr>
        <p:spPr>
          <a:xfrm>
            <a:off x="145143" y="4767263"/>
            <a:ext cx="481735" cy="273844"/>
          </a:xfrm>
          <a:prstGeom prst="rect">
            <a:avLst/>
          </a:prstGeom>
        </p:spPr>
        <p:txBody>
          <a:bodyPr vert="horz" lIns="91440" tIns="45720" rIns="91440" bIns="45720" rtlCol="0" anchor="ctr"/>
          <a:lstStyle>
            <a:lvl1pPr algn="r">
              <a:defRPr sz="900" b="1" i="0">
                <a:solidFill>
                  <a:schemeClr val="bg1"/>
                </a:solidFill>
                <a:latin typeface="Arial" charset="0"/>
                <a:ea typeface="Arial" charset="0"/>
                <a:cs typeface="Arial" charset="0"/>
              </a:defRPr>
            </a:lvl1pPr>
          </a:lstStyle>
          <a:p>
            <a:fld id="{8B3B7E3A-A8BC-1542-B6A9-3881FA2AF1D4}" type="slidenum">
              <a:rPr lang="en-US" smtClean="0"/>
              <a:pPr/>
              <a:t>‹#›</a:t>
            </a:fld>
            <a:endParaRPr lang="en-US" dirty="0"/>
          </a:p>
        </p:txBody>
      </p:sp>
      <p:pic>
        <p:nvPicPr>
          <p:cNvPr id="10" name="Picture 9"/>
          <p:cNvPicPr>
            <a:picLocks noChangeAspect="1"/>
          </p:cNvPicPr>
          <p:nvPr userDrawn="1"/>
        </p:nvPicPr>
        <p:blipFill>
          <a:blip r:embed="rId11">
            <a:extLst>
              <a:ext uri="{28A0092B-C50C-407E-A947-70E740481C1C}">
                <a14:useLocalDpi xmlns:a14="http://schemas.microsoft.com/office/drawing/2010/main" val="0"/>
              </a:ext>
            </a:extLst>
          </a:blip>
          <a:stretch>
            <a:fillRect/>
          </a:stretch>
        </p:blipFill>
        <p:spPr>
          <a:xfrm>
            <a:off x="-19131" y="-14513"/>
            <a:ext cx="1789607" cy="813458"/>
          </a:xfrm>
          <a:prstGeom prst="rect">
            <a:avLst/>
          </a:prstGeom>
        </p:spPr>
      </p:pic>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b="1" i="0">
                <a:solidFill>
                  <a:schemeClr val="bg1"/>
                </a:solidFill>
                <a:latin typeface="Arial" charset="0"/>
                <a:ea typeface="Arial" charset="0"/>
                <a:cs typeface="Arial" charset="0"/>
              </a:defRPr>
            </a:lvl1pPr>
          </a:lstStyle>
          <a:p>
            <a:fld id="{28C3B8DE-DCD3-E844-A1CD-00ABD5C27D77}" type="datetimeFigureOut">
              <a:rPr lang="en-US" smtClean="0"/>
              <a:pPr/>
              <a:t>2/9/2019</a:t>
            </a:fld>
            <a:endParaRPr lang="en-US" dirty="0"/>
          </a:p>
        </p:txBody>
      </p:sp>
      <p:pic>
        <p:nvPicPr>
          <p:cNvPr id="13" name="Picture 12"/>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a:off x="8508093" y="4442028"/>
            <a:ext cx="523665" cy="444097"/>
          </a:xfrm>
          <a:prstGeom prst="rect">
            <a:avLst/>
          </a:prstGeom>
        </p:spPr>
      </p:pic>
      <p:pic>
        <p:nvPicPr>
          <p:cNvPr id="14" name="Picture 13"/>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7105017" y="4763159"/>
            <a:ext cx="1539796" cy="308491"/>
          </a:xfrm>
          <a:prstGeom prst="rect">
            <a:avLst/>
          </a:prstGeom>
        </p:spPr>
      </p:pic>
    </p:spTree>
    <p:extLst>
      <p:ext uri="{BB962C8B-B14F-4D97-AF65-F5344CB8AC3E}">
        <p14:creationId xmlns:p14="http://schemas.microsoft.com/office/powerpoint/2010/main" val="18175200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6" r:id="rId5"/>
    <p:sldLayoutId id="2147483667" r:id="rId6"/>
  </p:sldLayoutIdLst>
  <p:txStyles>
    <p:titleStyle>
      <a:lvl1pPr algn="l" defTabSz="685800" rtl="0" eaLnBrk="1" latinLnBrk="0" hangingPunct="1">
        <a:lnSpc>
          <a:spcPct val="90000"/>
        </a:lnSpc>
        <a:spcBef>
          <a:spcPct val="0"/>
        </a:spcBef>
        <a:buNone/>
        <a:defRPr sz="2400" b="1" i="0" kern="1200">
          <a:solidFill>
            <a:srgbClr val="002060"/>
          </a:solidFill>
          <a:latin typeface="Arial" charset="0"/>
          <a:ea typeface="Arial" charset="0"/>
          <a:cs typeface="Arial" charset="0"/>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000" b="1" i="0" kern="1200">
          <a:solidFill>
            <a:srgbClr val="002060"/>
          </a:solidFill>
          <a:latin typeface="Arial" charset="0"/>
          <a:ea typeface="Arial" charset="0"/>
          <a:cs typeface="Arial" charset="0"/>
        </a:defRPr>
      </a:lvl1pPr>
      <a:lvl2pPr marL="514350" indent="-171450" algn="l" defTabSz="685800" rtl="0" eaLnBrk="1" latinLnBrk="0" hangingPunct="1">
        <a:lnSpc>
          <a:spcPct val="90000"/>
        </a:lnSpc>
        <a:spcBef>
          <a:spcPts val="375"/>
        </a:spcBef>
        <a:buFont typeface="Arial" panose="020B0604020202020204" pitchFamily="34" charset="0"/>
        <a:buChar char="•"/>
        <a:defRPr sz="1600" b="0" i="0" kern="1200">
          <a:solidFill>
            <a:schemeClr val="bg2">
              <a:lumMod val="50000"/>
            </a:schemeClr>
          </a:solidFill>
          <a:latin typeface="Arial" charset="0"/>
          <a:ea typeface="Arial" charset="0"/>
          <a:cs typeface="Arial"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b="0" i="0" kern="1200">
          <a:solidFill>
            <a:schemeClr val="bg2">
              <a:lumMod val="50000"/>
            </a:schemeClr>
          </a:solidFill>
          <a:latin typeface="Arial" charset="0"/>
          <a:ea typeface="Arial" charset="0"/>
          <a:cs typeface="Arial"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b="0" i="0" kern="1200">
          <a:solidFill>
            <a:schemeClr val="bg2">
              <a:lumMod val="50000"/>
            </a:schemeClr>
          </a:solidFill>
          <a:latin typeface="Arial" charset="0"/>
          <a:ea typeface="Arial" charset="0"/>
          <a:cs typeface="Arial"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b="0" i="0" kern="1200">
          <a:solidFill>
            <a:schemeClr val="bg2">
              <a:lumMod val="50000"/>
            </a:schemeClr>
          </a:solidFill>
          <a:latin typeface="Arial" charset="0"/>
          <a:ea typeface="Arial" charset="0"/>
          <a:cs typeface="Arial"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9.png"/><Relationship Id="rId5" Type="http://schemas.openxmlformats.org/officeDocument/2006/relationships/image" Target="../media/image5.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0.mp3"/><Relationship Id="rId1" Type="http://schemas.microsoft.com/office/2007/relationships/media" Target="../media/media10.mp3"/><Relationship Id="rId5" Type="http://schemas.openxmlformats.org/officeDocument/2006/relationships/image" Target="../media/image9.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1.mp4"/><Relationship Id="rId1" Type="http://schemas.microsoft.com/office/2007/relationships/media" Target="../media/media11.mp4"/><Relationship Id="rId5" Type="http://schemas.openxmlformats.org/officeDocument/2006/relationships/image" Target="../media/image16.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p3"/><Relationship Id="rId1" Type="http://schemas.microsoft.com/office/2007/relationships/media" Target="../media/media12.mp3"/><Relationship Id="rId5" Type="http://schemas.openxmlformats.org/officeDocument/2006/relationships/image" Target="../media/image9.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3.mp3"/><Relationship Id="rId1" Type="http://schemas.microsoft.com/office/2007/relationships/media" Target="../media/media13.mp3"/><Relationship Id="rId5" Type="http://schemas.openxmlformats.org/officeDocument/2006/relationships/image" Target="../media/image9.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p3"/><Relationship Id="rId1" Type="http://schemas.microsoft.com/office/2007/relationships/media" Target="../media/media14.mp3"/><Relationship Id="rId6" Type="http://schemas.openxmlformats.org/officeDocument/2006/relationships/image" Target="../media/image9.png"/><Relationship Id="rId5" Type="http://schemas.openxmlformats.org/officeDocument/2006/relationships/image" Target="../media/image17.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p3"/><Relationship Id="rId1" Type="http://schemas.microsoft.com/office/2007/relationships/media" Target="../media/media15.mp3"/><Relationship Id="rId6" Type="http://schemas.openxmlformats.org/officeDocument/2006/relationships/image" Target="../media/image9.png"/><Relationship Id="rId5" Type="http://schemas.openxmlformats.org/officeDocument/2006/relationships/image" Target="../media/image18.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2.mp3"/><Relationship Id="rId1" Type="http://schemas.microsoft.com/office/2007/relationships/media" Target="../media/media2.mp3"/><Relationship Id="rId5" Type="http://schemas.openxmlformats.org/officeDocument/2006/relationships/image" Target="../media/image9.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p3"/><Relationship Id="rId1" Type="http://schemas.microsoft.com/office/2007/relationships/media" Target="../media/media3.mp3"/><Relationship Id="rId5" Type="http://schemas.openxmlformats.org/officeDocument/2006/relationships/image" Target="../media/image9.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p3"/><Relationship Id="rId1" Type="http://schemas.microsoft.com/office/2007/relationships/media" Target="../media/media4.mp3"/><Relationship Id="rId6" Type="http://schemas.openxmlformats.org/officeDocument/2006/relationships/image" Target="../media/image9.png"/><Relationship Id="rId5" Type="http://schemas.openxmlformats.org/officeDocument/2006/relationships/image" Target="../media/image10.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p3"/><Relationship Id="rId1" Type="http://schemas.microsoft.com/office/2007/relationships/media" Target="../media/media5.mp3"/><Relationship Id="rId6" Type="http://schemas.openxmlformats.org/officeDocument/2006/relationships/image" Target="../media/image9.png"/><Relationship Id="rId5" Type="http://schemas.openxmlformats.org/officeDocument/2006/relationships/image" Target="../media/image1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p3"/><Relationship Id="rId1" Type="http://schemas.microsoft.com/office/2007/relationships/media" Target="../media/media6.mp3"/><Relationship Id="rId6" Type="http://schemas.openxmlformats.org/officeDocument/2006/relationships/image" Target="../media/image9.png"/><Relationship Id="rId5" Type="http://schemas.openxmlformats.org/officeDocument/2006/relationships/image" Target="../media/image12.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p3"/><Relationship Id="rId1" Type="http://schemas.microsoft.com/office/2007/relationships/media" Target="../media/media7.mp3"/><Relationship Id="rId6" Type="http://schemas.openxmlformats.org/officeDocument/2006/relationships/image" Target="../media/image9.png"/><Relationship Id="rId5" Type="http://schemas.openxmlformats.org/officeDocument/2006/relationships/image" Target="../media/image13.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8.mp3"/><Relationship Id="rId1" Type="http://schemas.microsoft.com/office/2007/relationships/media" Target="../media/media8.mp3"/><Relationship Id="rId6" Type="http://schemas.openxmlformats.org/officeDocument/2006/relationships/image" Target="../media/image9.png"/><Relationship Id="rId5" Type="http://schemas.openxmlformats.org/officeDocument/2006/relationships/image" Target="../media/image14.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9.mp3"/><Relationship Id="rId1" Type="http://schemas.microsoft.com/office/2007/relationships/media" Target="../media/media9.mp3"/><Relationship Id="rId6" Type="http://schemas.openxmlformats.org/officeDocument/2006/relationships/image" Target="../media/image9.png"/><Relationship Id="rId5" Type="http://schemas.openxmlformats.org/officeDocument/2006/relationships/image" Target="../media/image15.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21368" y="973340"/>
            <a:ext cx="7852133" cy="2509748"/>
          </a:xfrm>
        </p:spPr>
        <p:txBody>
          <a:bodyPr>
            <a:normAutofit/>
          </a:bodyPr>
          <a:lstStyle/>
          <a:p>
            <a:r>
              <a:rPr lang="en-US" sz="4800" dirty="0"/>
              <a:t>Introduction to </a:t>
            </a:r>
            <a:r>
              <a:rPr lang="en-US" sz="4800" dirty="0" smtClean="0"/>
              <a:t>R</a:t>
            </a:r>
            <a:endParaRPr lang="en-US" sz="4800" dirty="0"/>
          </a:p>
        </p:txBody>
      </p:sp>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28498" y="1741190"/>
            <a:ext cx="745003" cy="631804"/>
          </a:xfrm>
          <a:prstGeom prst="rect">
            <a:avLst/>
          </a:prstGeom>
        </p:spPr>
      </p:pic>
      <p:pic>
        <p:nvPicPr>
          <p:cNvPr id="3" name="2_1_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658813" y="4540250"/>
            <a:ext cx="487362" cy="487363"/>
          </a:xfrm>
          <a:prstGeom prst="rect">
            <a:avLst/>
          </a:prstGeom>
        </p:spPr>
      </p:pic>
    </p:spTree>
    <p:extLst>
      <p:ext uri="{BB962C8B-B14F-4D97-AF65-F5344CB8AC3E}">
        <p14:creationId xmlns:p14="http://schemas.microsoft.com/office/powerpoint/2010/main" val="34263116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5270"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094437" y="0"/>
            <a:ext cx="6897006" cy="884172"/>
          </a:xfrm>
        </p:spPr>
        <p:txBody>
          <a:bodyPr/>
          <a:lstStyle/>
          <a:p>
            <a:r>
              <a:rPr lang="en-US" dirty="0">
                <a:solidFill>
                  <a:schemeClr val="tx2">
                    <a:lumMod val="75000"/>
                  </a:schemeClr>
                </a:solidFill>
                <a:latin typeface="Garamond" panose="02020404030301010803" pitchFamily="18" charset="0"/>
              </a:rPr>
              <a:t>R-studio</a:t>
            </a:r>
            <a:endParaRPr lang="en-US" dirty="0">
              <a:latin typeface="Garamond" panose="02020404030301010803" pitchFamily="18" charset="0"/>
            </a:endParaRPr>
          </a:p>
        </p:txBody>
      </p:sp>
      <p:sp>
        <p:nvSpPr>
          <p:cNvPr id="5" name="Content Placeholder 4"/>
          <p:cNvSpPr>
            <a:spLocks noGrp="1"/>
          </p:cNvSpPr>
          <p:nvPr>
            <p:ph sz="half" idx="1"/>
          </p:nvPr>
        </p:nvSpPr>
        <p:spPr>
          <a:xfrm>
            <a:off x="1568700" y="1109935"/>
            <a:ext cx="6913819" cy="3756408"/>
          </a:xfrm>
        </p:spPr>
        <p:txBody>
          <a:bodyPr>
            <a:noAutofit/>
          </a:bodyPr>
          <a:lstStyle/>
          <a:p>
            <a:pPr>
              <a:lnSpc>
                <a:spcPct val="100000"/>
              </a:lnSpc>
              <a:buFont typeface="Wingdings" panose="05000000000000000000" pitchFamily="2" charset="2"/>
              <a:buChar char="§"/>
            </a:pPr>
            <a:r>
              <a:rPr lang="en-US" altLang="en-US" sz="2200" b="0" dirty="0">
                <a:solidFill>
                  <a:schemeClr val="tx2">
                    <a:lumMod val="75000"/>
                  </a:schemeClr>
                </a:solidFill>
                <a:latin typeface="Garamond" panose="02020404030301010803" pitchFamily="18" charset="0"/>
              </a:rPr>
              <a:t>R studio  is a powerful and productive user interface for R. It's free and open source, and works great on Windows, Mac, and Linux.</a:t>
            </a:r>
          </a:p>
          <a:p>
            <a:pPr>
              <a:buFont typeface="Wingdings" panose="05000000000000000000" pitchFamily="2" charset="2"/>
              <a:buChar char="§"/>
            </a:pPr>
            <a:endParaRPr lang="en-US" altLang="en-US" sz="2200" b="0" dirty="0">
              <a:solidFill>
                <a:schemeClr val="tx2">
                  <a:lumMod val="75000"/>
                </a:schemeClr>
              </a:solidFill>
              <a:latin typeface="Garamond" panose="02020404030301010803" pitchFamily="18" charset="0"/>
            </a:endParaRPr>
          </a:p>
          <a:p>
            <a:pPr>
              <a:buFont typeface="Wingdings" panose="05000000000000000000" pitchFamily="2" charset="2"/>
              <a:buChar char="§"/>
            </a:pPr>
            <a:r>
              <a:rPr lang="en-US" altLang="en-US" sz="2200" b="0" dirty="0">
                <a:solidFill>
                  <a:schemeClr val="tx2">
                    <a:lumMod val="75000"/>
                  </a:schemeClr>
                </a:solidFill>
                <a:latin typeface="Garamond" panose="02020404030301010803" pitchFamily="18" charset="0"/>
              </a:rPr>
              <a:t> It is open-source (i.e. free) and available at</a:t>
            </a:r>
          </a:p>
          <a:p>
            <a:pPr marL="0" indent="0">
              <a:buNone/>
            </a:pPr>
            <a:r>
              <a:rPr lang="en-US" altLang="en-US" sz="2200" b="0" dirty="0">
                <a:solidFill>
                  <a:schemeClr val="tx2">
                    <a:lumMod val="75000"/>
                  </a:schemeClr>
                </a:solidFill>
                <a:latin typeface="Garamond" panose="02020404030301010803" pitchFamily="18" charset="0"/>
              </a:rPr>
              <a:t>    http://www.rstudio.com/</a:t>
            </a:r>
          </a:p>
        </p:txBody>
      </p:sp>
      <p:pic>
        <p:nvPicPr>
          <p:cNvPr id="2" name="2_1_10">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60363" y="4427538"/>
            <a:ext cx="487362" cy="487362"/>
          </a:xfrm>
          <a:prstGeom prst="rect">
            <a:avLst/>
          </a:prstGeom>
        </p:spPr>
      </p:pic>
    </p:spTree>
    <p:extLst>
      <p:ext uri="{BB962C8B-B14F-4D97-AF65-F5344CB8AC3E}">
        <p14:creationId xmlns:p14="http://schemas.microsoft.com/office/powerpoint/2010/main" val="47748169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4560"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Recording #3">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559085" y="735915"/>
            <a:ext cx="7440191" cy="3864765"/>
          </a:xfrm>
          <a:prstGeom prst="rect">
            <a:avLst/>
          </a:prstGeom>
        </p:spPr>
      </p:pic>
    </p:spTree>
    <p:extLst>
      <p:ext uri="{BB962C8B-B14F-4D97-AF65-F5344CB8AC3E}">
        <p14:creationId xmlns:p14="http://schemas.microsoft.com/office/powerpoint/2010/main" val="180783537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a:xfrm>
            <a:off x="2124882" y="111834"/>
            <a:ext cx="6897006" cy="657842"/>
          </a:xfrm>
        </p:spPr>
        <p:txBody>
          <a:bodyPr>
            <a:normAutofit/>
          </a:bodyPr>
          <a:lstStyle/>
          <a:p>
            <a:r>
              <a:rPr lang="en-US" altLang="en-US" dirty="0">
                <a:solidFill>
                  <a:schemeClr val="tx2">
                    <a:lumMod val="75000"/>
                  </a:schemeClr>
                </a:solidFill>
                <a:latin typeface="Garamond" panose="02020404030301010803" pitchFamily="18" charset="0"/>
              </a:rPr>
              <a:t>R Packages</a:t>
            </a:r>
          </a:p>
        </p:txBody>
      </p:sp>
      <p:sp>
        <p:nvSpPr>
          <p:cNvPr id="13315" name="Rectangle 3"/>
          <p:cNvSpPr>
            <a:spLocks noGrp="1" noChangeArrowheads="1"/>
          </p:cNvSpPr>
          <p:nvPr>
            <p:ph type="body" idx="1"/>
          </p:nvPr>
        </p:nvSpPr>
        <p:spPr>
          <a:xfrm>
            <a:off x="1526192" y="1052463"/>
            <a:ext cx="7446769" cy="3466825"/>
          </a:xfrm>
        </p:spPr>
        <p:txBody>
          <a:bodyPr>
            <a:normAutofit fontScale="92500" lnSpcReduction="10000"/>
          </a:bodyPr>
          <a:lstStyle/>
          <a:p>
            <a:pPr>
              <a:buFont typeface="Wingdings" panose="05000000000000000000" pitchFamily="2" charset="2"/>
              <a:buChar char="§"/>
            </a:pPr>
            <a:r>
              <a:rPr lang="en-US" altLang="en-US" sz="2200" b="0" dirty="0">
                <a:solidFill>
                  <a:schemeClr val="tx2">
                    <a:lumMod val="75000"/>
                  </a:schemeClr>
                </a:solidFill>
                <a:latin typeface="Garamond" panose="02020404030301010803" pitchFamily="18" charset="0"/>
              </a:rPr>
              <a:t>What is an R package?</a:t>
            </a:r>
          </a:p>
          <a:p>
            <a:pPr lvl="1"/>
            <a:r>
              <a:rPr lang="en-US" altLang="en-US" sz="2200" dirty="0">
                <a:solidFill>
                  <a:schemeClr val="tx2">
                    <a:lumMod val="75000"/>
                  </a:schemeClr>
                </a:solidFill>
                <a:latin typeface="Garamond" panose="02020404030301010803" pitchFamily="18" charset="0"/>
              </a:rPr>
              <a:t>In R, the fundamental unit of shareable code is the package.</a:t>
            </a:r>
          </a:p>
          <a:p>
            <a:pPr lvl="1"/>
            <a:r>
              <a:rPr lang="en-US" altLang="en-US" sz="2200" dirty="0">
                <a:solidFill>
                  <a:schemeClr val="tx2">
                    <a:lumMod val="75000"/>
                  </a:schemeClr>
                </a:solidFill>
                <a:latin typeface="Garamond" panose="02020404030301010803" pitchFamily="18" charset="0"/>
              </a:rPr>
              <a:t>A package bundles together code, data, documentation, and tests, and is easy to share with others.</a:t>
            </a:r>
            <a:br>
              <a:rPr lang="en-US" altLang="en-US" sz="2200" dirty="0">
                <a:solidFill>
                  <a:schemeClr val="tx2">
                    <a:lumMod val="75000"/>
                  </a:schemeClr>
                </a:solidFill>
                <a:latin typeface="Garamond" panose="02020404030301010803" pitchFamily="18" charset="0"/>
              </a:rPr>
            </a:br>
            <a:endParaRPr lang="en-US" altLang="en-US" sz="2200" dirty="0">
              <a:solidFill>
                <a:schemeClr val="tx2">
                  <a:lumMod val="75000"/>
                </a:schemeClr>
              </a:solidFill>
              <a:latin typeface="Garamond" panose="02020404030301010803" pitchFamily="18" charset="0"/>
            </a:endParaRPr>
          </a:p>
          <a:p>
            <a:pPr>
              <a:buFont typeface="Wingdings" panose="05000000000000000000" pitchFamily="2" charset="2"/>
              <a:buChar char="§"/>
            </a:pPr>
            <a:r>
              <a:rPr lang="en-US" altLang="en-US" sz="2200" b="0" dirty="0">
                <a:solidFill>
                  <a:schemeClr val="tx2">
                    <a:lumMod val="75000"/>
                  </a:schemeClr>
                </a:solidFill>
                <a:latin typeface="Garamond" panose="02020404030301010803" pitchFamily="18" charset="0"/>
              </a:rPr>
              <a:t>Once installed a copy of the package lives on the computer and does not need to be reinstalled</a:t>
            </a:r>
            <a:br>
              <a:rPr lang="en-US" altLang="en-US" sz="2200" b="0" dirty="0">
                <a:solidFill>
                  <a:schemeClr val="tx2">
                    <a:lumMod val="75000"/>
                  </a:schemeClr>
                </a:solidFill>
                <a:latin typeface="Garamond" panose="02020404030301010803" pitchFamily="18" charset="0"/>
              </a:rPr>
            </a:br>
            <a:endParaRPr lang="en-US" altLang="en-US" sz="2200" b="0" dirty="0">
              <a:solidFill>
                <a:schemeClr val="tx2">
                  <a:lumMod val="75000"/>
                </a:schemeClr>
              </a:solidFill>
              <a:latin typeface="Garamond" panose="02020404030301010803" pitchFamily="18" charset="0"/>
            </a:endParaRPr>
          </a:p>
          <a:p>
            <a:pPr>
              <a:buFont typeface="Wingdings" panose="05000000000000000000" pitchFamily="2" charset="2"/>
              <a:buChar char="§"/>
            </a:pPr>
            <a:r>
              <a:rPr lang="en-US" altLang="en-US" sz="2200" b="0" dirty="0">
                <a:solidFill>
                  <a:schemeClr val="tx2">
                    <a:lumMod val="75000"/>
                  </a:schemeClr>
                </a:solidFill>
                <a:latin typeface="Garamond" panose="02020404030301010803" pitchFamily="18" charset="0"/>
              </a:rPr>
              <a:t>Updating R</a:t>
            </a:r>
          </a:p>
          <a:p>
            <a:pPr lvl="1"/>
            <a:r>
              <a:rPr lang="en-US" altLang="en-US" sz="2200" dirty="0">
                <a:solidFill>
                  <a:schemeClr val="tx2">
                    <a:lumMod val="75000"/>
                  </a:schemeClr>
                </a:solidFill>
                <a:latin typeface="Garamond" panose="02020404030301010803" pitchFamily="18" charset="0"/>
              </a:rPr>
              <a:t>Must reinstall packages</a:t>
            </a:r>
          </a:p>
          <a:p>
            <a:pPr lvl="1"/>
            <a:r>
              <a:rPr lang="en-US" altLang="en-US" sz="2200" dirty="0">
                <a:solidFill>
                  <a:schemeClr val="tx2">
                    <a:lumMod val="75000"/>
                  </a:schemeClr>
                </a:solidFill>
                <a:latin typeface="Garamond" panose="02020404030301010803" pitchFamily="18" charset="0"/>
              </a:rPr>
              <a:t>May loose packages that are not kept updated</a:t>
            </a:r>
          </a:p>
        </p:txBody>
      </p:sp>
      <p:pic>
        <p:nvPicPr>
          <p:cNvPr id="2" name="2_1_1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09588" y="4540250"/>
            <a:ext cx="487362" cy="487363"/>
          </a:xfrm>
          <a:prstGeom prst="rect">
            <a:avLst/>
          </a:prstGeom>
        </p:spPr>
      </p:pic>
    </p:spTree>
    <p:extLst>
      <p:ext uri="{BB962C8B-B14F-4D97-AF65-F5344CB8AC3E}">
        <p14:creationId xmlns:p14="http://schemas.microsoft.com/office/powerpoint/2010/main" val="44403426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0359"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094437" y="0"/>
            <a:ext cx="6897006" cy="884172"/>
          </a:xfrm>
        </p:spPr>
        <p:txBody>
          <a:bodyPr/>
          <a:lstStyle/>
          <a:p>
            <a:r>
              <a:rPr lang="en-US" dirty="0">
                <a:latin typeface="Garamond" panose="02020404030301010803" pitchFamily="18" charset="0"/>
              </a:rPr>
              <a:t>Installing R packages</a:t>
            </a:r>
          </a:p>
        </p:txBody>
      </p:sp>
      <p:sp>
        <p:nvSpPr>
          <p:cNvPr id="6" name="Rectangle 5"/>
          <p:cNvSpPr/>
          <p:nvPr/>
        </p:nvSpPr>
        <p:spPr>
          <a:xfrm>
            <a:off x="1085851" y="1448331"/>
            <a:ext cx="7162800" cy="743793"/>
          </a:xfrm>
          <a:prstGeom prst="rect">
            <a:avLst/>
          </a:prstGeom>
        </p:spPr>
        <p:txBody>
          <a:bodyPr wrap="square">
            <a:spAutoFit/>
          </a:bodyPr>
          <a:lstStyle/>
          <a:p>
            <a:pPr latinLnBrk="1">
              <a:spcAft>
                <a:spcPts val="1000"/>
              </a:spcAft>
            </a:pPr>
            <a:endParaRPr lang="en-US" sz="2000" dirty="0">
              <a:solidFill>
                <a:schemeClr val="tx2">
                  <a:lumMod val="75000"/>
                </a:schemeClr>
              </a:solidFill>
              <a:latin typeface="Garamond" panose="02020404030301010803" pitchFamily="18" charset="0"/>
              <a:ea typeface="Arial" charset="0"/>
              <a:cs typeface="Arial" charset="0"/>
            </a:endParaRPr>
          </a:p>
          <a:p>
            <a:pPr latinLnBrk="1">
              <a:spcAft>
                <a:spcPts val="1000"/>
              </a:spcAft>
            </a:pPr>
            <a:endParaRPr lang="en-US" sz="1400" dirty="0">
              <a:effectLst/>
              <a:latin typeface="Consolas" panose="020B0609020204030204" pitchFamily="49" charset="0"/>
              <a:ea typeface="Cambria" panose="02040503050406030204" pitchFamily="18" charset="0"/>
              <a:cs typeface="Times New Roman" panose="02020603050405020304" pitchFamily="18" charset="0"/>
            </a:endParaRPr>
          </a:p>
        </p:txBody>
      </p:sp>
      <p:sp>
        <p:nvSpPr>
          <p:cNvPr id="3" name="Rectangle 2"/>
          <p:cNvSpPr/>
          <p:nvPr/>
        </p:nvSpPr>
        <p:spPr>
          <a:xfrm>
            <a:off x="2094437" y="965453"/>
            <a:ext cx="6315075" cy="3477875"/>
          </a:xfrm>
          <a:prstGeom prst="rect">
            <a:avLst/>
          </a:prstGeom>
        </p:spPr>
        <p:txBody>
          <a:bodyPr wrap="square">
            <a:spAutoFit/>
          </a:bodyPr>
          <a:lstStyle/>
          <a:p>
            <a:pPr marL="342900" indent="-342900">
              <a:buFont typeface="Wingdings" panose="05000000000000000000" pitchFamily="2" charset="2"/>
              <a:buChar char="§"/>
            </a:pPr>
            <a:r>
              <a:rPr lang="en-US" sz="2000" dirty="0" err="1">
                <a:solidFill>
                  <a:schemeClr val="tx2">
                    <a:lumMod val="75000"/>
                  </a:schemeClr>
                </a:solidFill>
                <a:latin typeface="Garamond" panose="02020404030301010803" pitchFamily="18" charset="0"/>
                <a:ea typeface="Arial" charset="0"/>
                <a:cs typeface="Arial" charset="0"/>
              </a:rPr>
              <a:t>install.packages</a:t>
            </a:r>
            <a:r>
              <a:rPr lang="en-US" sz="2000" dirty="0">
                <a:solidFill>
                  <a:schemeClr val="tx2">
                    <a:lumMod val="75000"/>
                  </a:schemeClr>
                </a:solidFill>
                <a:latin typeface="Garamond" panose="02020404030301010803" pitchFamily="18" charset="0"/>
                <a:ea typeface="Arial" charset="0"/>
                <a:cs typeface="Arial" charset="0"/>
              </a:rPr>
              <a:t>( ) function can be used to install new R packages.</a:t>
            </a:r>
          </a:p>
          <a:p>
            <a:pPr marL="342900" indent="-342900">
              <a:buFont typeface="Wingdings" panose="05000000000000000000" pitchFamily="2" charset="2"/>
              <a:buChar char="§"/>
            </a:pPr>
            <a:endParaRPr lang="en-US" sz="2000" dirty="0">
              <a:solidFill>
                <a:schemeClr val="tx2">
                  <a:lumMod val="75000"/>
                </a:schemeClr>
              </a:solidFill>
              <a:latin typeface="Garamond" panose="02020404030301010803" pitchFamily="18" charset="0"/>
              <a:ea typeface="Arial" charset="0"/>
              <a:cs typeface="Arial" charset="0"/>
            </a:endParaRPr>
          </a:p>
          <a:p>
            <a:pPr marL="342900" indent="-342900">
              <a:buFont typeface="Wingdings" panose="05000000000000000000" pitchFamily="2" charset="2"/>
              <a:buChar char="§"/>
            </a:pPr>
            <a:r>
              <a:rPr lang="en-US" sz="2000" dirty="0">
                <a:solidFill>
                  <a:schemeClr val="tx2">
                    <a:lumMod val="75000"/>
                  </a:schemeClr>
                </a:solidFill>
                <a:latin typeface="Garamond" panose="02020404030301010803" pitchFamily="18" charset="0"/>
                <a:ea typeface="Arial" charset="0"/>
                <a:cs typeface="Arial" charset="0"/>
              </a:rPr>
              <a:t>The function automatically connects to the Comprehensive R Archive Network (CRAN) repository to find the package and download and install it. Therefore, make sure you are connected to the Internet.</a:t>
            </a:r>
          </a:p>
          <a:p>
            <a:pPr marL="342900" indent="-342900">
              <a:buFont typeface="Wingdings" panose="05000000000000000000" pitchFamily="2" charset="2"/>
              <a:buChar char="§"/>
            </a:pPr>
            <a:endParaRPr lang="en-US" sz="2000" dirty="0">
              <a:solidFill>
                <a:schemeClr val="tx2">
                  <a:lumMod val="75000"/>
                </a:schemeClr>
              </a:solidFill>
              <a:latin typeface="Garamond" panose="02020404030301010803" pitchFamily="18" charset="0"/>
              <a:ea typeface="Arial" charset="0"/>
              <a:cs typeface="Arial" charset="0"/>
            </a:endParaRPr>
          </a:p>
          <a:p>
            <a:pPr marL="342900" indent="-342900">
              <a:buFont typeface="Wingdings" panose="05000000000000000000" pitchFamily="2" charset="2"/>
              <a:buChar char="§"/>
            </a:pPr>
            <a:r>
              <a:rPr lang="en-US" sz="2000" dirty="0">
                <a:solidFill>
                  <a:schemeClr val="tx2">
                    <a:lumMod val="75000"/>
                  </a:schemeClr>
                </a:solidFill>
                <a:latin typeface="Garamond" panose="02020404030301010803" pitchFamily="18" charset="0"/>
                <a:ea typeface="Arial" charset="0"/>
                <a:cs typeface="Arial" charset="0"/>
              </a:rPr>
              <a:t>After you install a package, you need to use the function library( ) to load and attach the function before you can use it.</a:t>
            </a:r>
          </a:p>
        </p:txBody>
      </p:sp>
      <p:pic>
        <p:nvPicPr>
          <p:cNvPr id="2" name="2_1_1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19163" y="4446588"/>
            <a:ext cx="487362" cy="487362"/>
          </a:xfrm>
          <a:prstGeom prst="rect">
            <a:avLst/>
          </a:prstGeom>
        </p:spPr>
      </p:pic>
    </p:spTree>
    <p:extLst>
      <p:ext uri="{BB962C8B-B14F-4D97-AF65-F5344CB8AC3E}">
        <p14:creationId xmlns:p14="http://schemas.microsoft.com/office/powerpoint/2010/main" val="334064004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4058"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6418" name="Rectangle 2"/>
          <p:cNvSpPr>
            <a:spLocks noGrp="1" noChangeArrowheads="1"/>
          </p:cNvSpPr>
          <p:nvPr>
            <p:ph type="title"/>
          </p:nvPr>
        </p:nvSpPr>
        <p:spPr>
          <a:xfrm>
            <a:off x="2464593" y="35719"/>
            <a:ext cx="5564982" cy="685800"/>
          </a:xfrm>
        </p:spPr>
        <p:txBody>
          <a:bodyPr>
            <a:normAutofit/>
          </a:bodyPr>
          <a:lstStyle/>
          <a:p>
            <a:r>
              <a:rPr lang="en-US" altLang="en-US" dirty="0">
                <a:latin typeface="Garamond" panose="02020404030301010803" pitchFamily="18" charset="0"/>
              </a:rPr>
              <a:t>Example</a:t>
            </a:r>
          </a:p>
        </p:txBody>
      </p:sp>
      <p:pic>
        <p:nvPicPr>
          <p:cNvPr id="2" name="Picture 1"/>
          <p:cNvPicPr>
            <a:picLocks noChangeAspect="1"/>
          </p:cNvPicPr>
          <p:nvPr/>
        </p:nvPicPr>
        <p:blipFill rotWithShape="1">
          <a:blip r:embed="rId5"/>
          <a:srcRect r="1693"/>
          <a:stretch/>
        </p:blipFill>
        <p:spPr>
          <a:xfrm>
            <a:off x="1527571" y="1952625"/>
            <a:ext cx="7191375" cy="1809750"/>
          </a:xfrm>
          <a:prstGeom prst="rect">
            <a:avLst/>
          </a:prstGeom>
        </p:spPr>
      </p:pic>
      <p:sp>
        <p:nvSpPr>
          <p:cNvPr id="5" name="Rectangle 4"/>
          <p:cNvSpPr/>
          <p:nvPr/>
        </p:nvSpPr>
        <p:spPr>
          <a:xfrm>
            <a:off x="2094437" y="965453"/>
            <a:ext cx="6315075" cy="707886"/>
          </a:xfrm>
          <a:prstGeom prst="rect">
            <a:avLst/>
          </a:prstGeom>
        </p:spPr>
        <p:txBody>
          <a:bodyPr wrap="square">
            <a:spAutoFit/>
          </a:bodyPr>
          <a:lstStyle/>
          <a:p>
            <a:pPr marL="342900" indent="-342900">
              <a:buFont typeface="Wingdings" panose="05000000000000000000" pitchFamily="2" charset="2"/>
              <a:buChar char="§"/>
            </a:pPr>
            <a:r>
              <a:rPr lang="en-US" sz="2000" dirty="0">
                <a:solidFill>
                  <a:schemeClr val="tx2">
                    <a:lumMod val="75000"/>
                  </a:schemeClr>
                </a:solidFill>
                <a:latin typeface="Garamond" panose="02020404030301010803" pitchFamily="18" charset="0"/>
                <a:ea typeface="Arial" charset="0"/>
                <a:cs typeface="Arial" charset="0"/>
              </a:rPr>
              <a:t>Installing the ‘caret’ package</a:t>
            </a:r>
          </a:p>
          <a:p>
            <a:endParaRPr lang="en-US" sz="2000" dirty="0">
              <a:solidFill>
                <a:schemeClr val="tx2">
                  <a:lumMod val="75000"/>
                </a:schemeClr>
              </a:solidFill>
              <a:latin typeface="Garamond" panose="02020404030301010803" pitchFamily="18" charset="0"/>
              <a:ea typeface="Arial" charset="0"/>
              <a:cs typeface="Arial" charset="0"/>
            </a:endParaRPr>
          </a:p>
        </p:txBody>
      </p:sp>
      <p:pic>
        <p:nvPicPr>
          <p:cNvPr id="3" name="2_1_1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322263" y="4576763"/>
            <a:ext cx="487362" cy="487362"/>
          </a:xfrm>
          <a:prstGeom prst="rect">
            <a:avLst/>
          </a:prstGeom>
        </p:spPr>
      </p:pic>
    </p:spTree>
    <p:extLst>
      <p:ext uri="{BB962C8B-B14F-4D97-AF65-F5344CB8AC3E}">
        <p14:creationId xmlns:p14="http://schemas.microsoft.com/office/powerpoint/2010/main" val="3361119726"/>
      </p:ext>
    </p:extLst>
  </p:cSld>
  <p:clrMapOvr>
    <a:masterClrMapping/>
  </p:clrMapOvr>
  <p:transition>
    <p:checker dir="vert"/>
  </p:transition>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1781"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6418" name="Rectangle 2"/>
          <p:cNvSpPr>
            <a:spLocks noGrp="1" noChangeArrowheads="1"/>
          </p:cNvSpPr>
          <p:nvPr>
            <p:ph type="title"/>
          </p:nvPr>
        </p:nvSpPr>
        <p:spPr>
          <a:xfrm>
            <a:off x="2618183" y="35719"/>
            <a:ext cx="5564982" cy="685800"/>
          </a:xfrm>
        </p:spPr>
        <p:txBody>
          <a:bodyPr>
            <a:normAutofit/>
          </a:bodyPr>
          <a:lstStyle/>
          <a:p>
            <a:r>
              <a:rPr lang="en-US" altLang="en-US" dirty="0">
                <a:solidFill>
                  <a:schemeClr val="tx2">
                    <a:lumMod val="75000"/>
                  </a:schemeClr>
                </a:solidFill>
                <a:latin typeface="Garamond" panose="02020404030301010803" pitchFamily="18" charset="0"/>
              </a:rPr>
              <a:t>Example</a:t>
            </a:r>
            <a:endParaRPr lang="en-US" altLang="en-US" dirty="0">
              <a:latin typeface="Garamond" panose="02020404030301010803" pitchFamily="18" charset="0"/>
            </a:endParaRPr>
          </a:p>
        </p:txBody>
      </p:sp>
      <p:pic>
        <p:nvPicPr>
          <p:cNvPr id="3" name="Picture 2"/>
          <p:cNvPicPr>
            <a:picLocks noChangeAspect="1"/>
          </p:cNvPicPr>
          <p:nvPr/>
        </p:nvPicPr>
        <p:blipFill>
          <a:blip r:embed="rId5"/>
          <a:stretch>
            <a:fillRect/>
          </a:stretch>
        </p:blipFill>
        <p:spPr>
          <a:xfrm>
            <a:off x="1790699" y="1033181"/>
            <a:ext cx="7219950" cy="3667406"/>
          </a:xfrm>
          <a:prstGeom prst="rect">
            <a:avLst/>
          </a:prstGeom>
        </p:spPr>
      </p:pic>
      <p:pic>
        <p:nvPicPr>
          <p:cNvPr id="2" name="2_1_1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47650" y="4614863"/>
            <a:ext cx="487363" cy="487362"/>
          </a:xfrm>
          <a:prstGeom prst="rect">
            <a:avLst/>
          </a:prstGeom>
        </p:spPr>
      </p:pic>
    </p:spTree>
    <p:extLst>
      <p:ext uri="{BB962C8B-B14F-4D97-AF65-F5344CB8AC3E}">
        <p14:creationId xmlns:p14="http://schemas.microsoft.com/office/powerpoint/2010/main" val="3300891185"/>
      </p:ext>
    </p:extLst>
  </p:cSld>
  <p:clrMapOvr>
    <a:masterClrMapping/>
  </p:clrMapOvr>
  <p:transition>
    <p:checker dir="vert"/>
  </p:transition>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4659"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half" idx="1"/>
          </p:nvPr>
        </p:nvSpPr>
        <p:spPr>
          <a:xfrm>
            <a:off x="1134311" y="1167561"/>
            <a:ext cx="7602366" cy="3263504"/>
          </a:xfrm>
        </p:spPr>
        <p:txBody>
          <a:bodyPr>
            <a:noAutofit/>
          </a:bodyPr>
          <a:lstStyle/>
          <a:p>
            <a:r>
              <a:rPr lang="en-US" sz="2000" b="0" dirty="0">
                <a:latin typeface="Garamond" panose="02020404030301010803" pitchFamily="18" charset="0"/>
              </a:rPr>
              <a:t>In predictive analytics, various algorithms are deployed to mine data to find patterns with the goal making predictions. </a:t>
            </a:r>
          </a:p>
          <a:p>
            <a:endParaRPr lang="en-US" sz="2000" b="0" dirty="0">
              <a:latin typeface="Garamond" panose="02020404030301010803" pitchFamily="18" charset="0"/>
            </a:endParaRPr>
          </a:p>
          <a:p>
            <a:r>
              <a:rPr lang="en-US" sz="2000" b="0" dirty="0">
                <a:latin typeface="Garamond" panose="02020404030301010803" pitchFamily="18" charset="0"/>
              </a:rPr>
              <a:t>Predictive analytics systems deploy more complex algorithms and are more computationally intensive</a:t>
            </a:r>
          </a:p>
          <a:p>
            <a:endParaRPr lang="en-US" sz="2000" b="0" dirty="0">
              <a:latin typeface="Garamond" panose="02020404030301010803" pitchFamily="18" charset="0"/>
            </a:endParaRPr>
          </a:p>
          <a:p>
            <a:r>
              <a:rPr lang="en-US" sz="2000" b="0" dirty="0">
                <a:latin typeface="Garamond" panose="02020404030301010803" pitchFamily="18" charset="0"/>
              </a:rPr>
              <a:t>In Predictive Analytics systems the focus is in predicting the future as opposed to describing what has happened in the past which is the </a:t>
            </a:r>
            <a:r>
              <a:rPr lang="en-US" sz="2000" b="0" dirty="0" err="1">
                <a:latin typeface="Garamond" panose="02020404030301010803" pitchFamily="18" charset="0"/>
              </a:rPr>
              <a:t>focous</a:t>
            </a:r>
            <a:r>
              <a:rPr lang="en-US" sz="2000" b="0" dirty="0">
                <a:latin typeface="Garamond" panose="02020404030301010803" pitchFamily="18" charset="0"/>
              </a:rPr>
              <a:t> of BI systems.    </a:t>
            </a:r>
          </a:p>
          <a:p>
            <a:pPr marL="0" indent="0">
              <a:buNone/>
            </a:pPr>
            <a:endParaRPr lang="en-US" sz="2000" b="0" dirty="0">
              <a:latin typeface="Garamond" panose="02020404030301010803" pitchFamily="18" charset="0"/>
            </a:endParaRPr>
          </a:p>
          <a:p>
            <a:endParaRPr lang="en-US" sz="2000" b="0" dirty="0">
              <a:latin typeface="Garamond" panose="02020404030301010803" pitchFamily="18" charset="0"/>
            </a:endParaRPr>
          </a:p>
        </p:txBody>
      </p:sp>
      <p:sp>
        <p:nvSpPr>
          <p:cNvPr id="3" name="TextBox 2"/>
          <p:cNvSpPr txBox="1"/>
          <p:nvPr/>
        </p:nvSpPr>
        <p:spPr>
          <a:xfrm>
            <a:off x="0" y="0"/>
            <a:ext cx="9144000" cy="4718649"/>
          </a:xfrm>
          <a:prstGeom prst="rect">
            <a:avLst/>
          </a:prstGeom>
          <a:solidFill>
            <a:schemeClr val="tx1"/>
          </a:solidFill>
        </p:spPr>
        <p:txBody>
          <a:bodyPr wrap="square" rtlCol="0">
            <a:spAutoFit/>
          </a:bodyPr>
          <a:lstStyle/>
          <a:p>
            <a:endParaRPr lang="en-US" dirty="0"/>
          </a:p>
        </p:txBody>
      </p:sp>
      <p:sp>
        <p:nvSpPr>
          <p:cNvPr id="2" name="Title 1"/>
          <p:cNvSpPr>
            <a:spLocks noGrp="1"/>
          </p:cNvSpPr>
          <p:nvPr>
            <p:ph type="title"/>
          </p:nvPr>
        </p:nvSpPr>
        <p:spPr>
          <a:xfrm>
            <a:off x="280515" y="420307"/>
            <a:ext cx="8582970" cy="3998803"/>
          </a:xfrm>
          <a:solidFill>
            <a:srgbClr val="000000">
              <a:alpha val="0"/>
            </a:srgbClr>
          </a:solidFill>
        </p:spPr>
        <p:txBody>
          <a:bodyPr/>
          <a:lstStyle/>
          <a:p>
            <a:r>
              <a:rPr lang="en-US" b="0" i="1" dirty="0">
                <a:solidFill>
                  <a:schemeClr val="bg1"/>
                </a:solidFill>
              </a:rPr>
              <a:t>“I don’t think anyone actually believes that R is designed to make everyone happy. For me, R does about 99% of the things I need to do, but sadly, when I need to order a pizza, I still have to pick up </a:t>
            </a:r>
            <a:r>
              <a:rPr lang="en-US" b="0" i="1">
                <a:solidFill>
                  <a:schemeClr val="bg1"/>
                </a:solidFill>
              </a:rPr>
              <a:t>the telephone!”</a:t>
            </a:r>
            <a:r>
              <a:rPr lang="en-US" b="0" i="1" dirty="0">
                <a:solidFill>
                  <a:schemeClr val="bg1"/>
                </a:solidFill>
              </a:rPr>
              <a:t/>
            </a:r>
            <a:br>
              <a:rPr lang="en-US" b="0" i="1" dirty="0">
                <a:solidFill>
                  <a:schemeClr val="bg1"/>
                </a:solidFill>
              </a:rPr>
            </a:br>
            <a:r>
              <a:rPr lang="en-US" b="0" dirty="0">
                <a:solidFill>
                  <a:schemeClr val="bg1"/>
                </a:solidFill>
              </a:rPr>
              <a:t/>
            </a:r>
            <a:br>
              <a:rPr lang="en-US" b="0" dirty="0">
                <a:solidFill>
                  <a:schemeClr val="bg1"/>
                </a:solidFill>
              </a:rPr>
            </a:br>
            <a:r>
              <a:rPr lang="en-US" b="0" dirty="0">
                <a:solidFill>
                  <a:schemeClr val="bg1"/>
                </a:solidFill>
              </a:rPr>
              <a:t>								-- </a:t>
            </a:r>
            <a:r>
              <a:rPr lang="en-US" b="0" i="1" dirty="0">
                <a:solidFill>
                  <a:schemeClr val="bg1"/>
                </a:solidFill>
              </a:rPr>
              <a:t>Roger D. Peng</a:t>
            </a:r>
            <a:r>
              <a:rPr lang="en-US" b="0" dirty="0"/>
              <a:t/>
            </a:r>
            <a:br>
              <a:rPr lang="en-US" b="0" dirty="0"/>
            </a:br>
            <a:r>
              <a:rPr lang="en-US" dirty="0"/>
              <a:t/>
            </a:r>
            <a:br>
              <a:rPr lang="en-US" dirty="0"/>
            </a:br>
            <a:endParaRPr lang="en-US" dirty="0"/>
          </a:p>
        </p:txBody>
      </p:sp>
    </p:spTree>
    <p:extLst>
      <p:ext uri="{BB962C8B-B14F-4D97-AF65-F5344CB8AC3E}">
        <p14:creationId xmlns:p14="http://schemas.microsoft.com/office/powerpoint/2010/main" val="25812282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094437" y="112294"/>
            <a:ext cx="6897006" cy="884172"/>
          </a:xfrm>
        </p:spPr>
        <p:txBody>
          <a:bodyPr/>
          <a:lstStyle/>
          <a:p>
            <a:r>
              <a:rPr lang="en-US" dirty="0">
                <a:solidFill>
                  <a:schemeClr val="tx2">
                    <a:lumMod val="75000"/>
                  </a:schemeClr>
                </a:solidFill>
                <a:latin typeface="Garamond" panose="02020404030301010803" pitchFamily="18" charset="0"/>
              </a:rPr>
              <a:t>What is R Programming?</a:t>
            </a:r>
            <a:endParaRPr lang="en-US" dirty="0">
              <a:latin typeface="Garamond" panose="02020404030301010803" pitchFamily="18" charset="0"/>
            </a:endParaRPr>
          </a:p>
        </p:txBody>
      </p:sp>
      <p:sp>
        <p:nvSpPr>
          <p:cNvPr id="5" name="Content Placeholder 4"/>
          <p:cNvSpPr>
            <a:spLocks noGrp="1"/>
          </p:cNvSpPr>
          <p:nvPr>
            <p:ph sz="half" idx="1"/>
          </p:nvPr>
        </p:nvSpPr>
        <p:spPr>
          <a:xfrm>
            <a:off x="1517515" y="1408198"/>
            <a:ext cx="7473928" cy="2889482"/>
          </a:xfrm>
        </p:spPr>
        <p:txBody>
          <a:bodyPr>
            <a:noAutofit/>
          </a:bodyPr>
          <a:lstStyle/>
          <a:p>
            <a:pPr>
              <a:buFont typeface="Wingdings" panose="05000000000000000000" pitchFamily="2" charset="2"/>
              <a:buChar char="§"/>
            </a:pPr>
            <a:r>
              <a:rPr lang="en-US" altLang="en-US" sz="2200" b="0" dirty="0">
                <a:solidFill>
                  <a:schemeClr val="tx2">
                    <a:lumMod val="75000"/>
                  </a:schemeClr>
                </a:solidFill>
                <a:latin typeface="Garamond" panose="02020404030301010803" pitchFamily="18" charset="0"/>
              </a:rPr>
              <a:t>R is a free software environment for statistical computing and graphics. It’s open source and therefore available free of charge.</a:t>
            </a:r>
          </a:p>
          <a:p>
            <a:pPr>
              <a:buFont typeface="Wingdings" panose="05000000000000000000" pitchFamily="2" charset="2"/>
              <a:buChar char="§"/>
            </a:pPr>
            <a:endParaRPr lang="en-US" altLang="en-US" sz="2200" b="0" dirty="0">
              <a:solidFill>
                <a:schemeClr val="tx2">
                  <a:lumMod val="75000"/>
                </a:schemeClr>
              </a:solidFill>
              <a:latin typeface="Garamond" panose="02020404030301010803" pitchFamily="18" charset="0"/>
            </a:endParaRPr>
          </a:p>
          <a:p>
            <a:pPr>
              <a:buFont typeface="Wingdings" panose="05000000000000000000" pitchFamily="2" charset="2"/>
              <a:buChar char="§"/>
            </a:pPr>
            <a:r>
              <a:rPr lang="en-US" altLang="en-US" sz="2200" b="0" dirty="0">
                <a:solidFill>
                  <a:schemeClr val="tx2">
                    <a:lumMod val="75000"/>
                  </a:schemeClr>
                </a:solidFill>
                <a:latin typeface="Garamond" panose="02020404030301010803" pitchFamily="18" charset="0"/>
              </a:rPr>
              <a:t>R is an object oriented programming language where we create objects and manipulate them as intended. Objects can be Data frames, vectors, matrices, lists, raw data, spatial objects , maps etc.</a:t>
            </a:r>
          </a:p>
          <a:p>
            <a:pPr marL="0" indent="0">
              <a:buNone/>
            </a:pPr>
            <a:endParaRPr lang="en-US" altLang="en-US" sz="2200" b="0" dirty="0">
              <a:solidFill>
                <a:schemeClr val="tx2">
                  <a:lumMod val="75000"/>
                </a:schemeClr>
              </a:solidFill>
              <a:latin typeface="Garamond" panose="02020404030301010803" pitchFamily="18" charset="0"/>
            </a:endParaRPr>
          </a:p>
        </p:txBody>
      </p:sp>
      <p:pic>
        <p:nvPicPr>
          <p:cNvPr id="2" name="2_1_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96875" y="4465638"/>
            <a:ext cx="487363" cy="487362"/>
          </a:xfrm>
          <a:prstGeom prst="rect">
            <a:avLst/>
          </a:prstGeom>
        </p:spPr>
      </p:pic>
    </p:spTree>
    <p:extLst>
      <p:ext uri="{BB962C8B-B14F-4D97-AF65-F5344CB8AC3E}">
        <p14:creationId xmlns:p14="http://schemas.microsoft.com/office/powerpoint/2010/main" val="65900037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4298"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9666" name="Rectangle 1026"/>
          <p:cNvSpPr>
            <a:spLocks noGrp="1" noChangeArrowheads="1"/>
          </p:cNvSpPr>
          <p:nvPr>
            <p:ph type="title"/>
          </p:nvPr>
        </p:nvSpPr>
        <p:spPr>
          <a:xfrm>
            <a:off x="2293144" y="400050"/>
            <a:ext cx="5086350" cy="400050"/>
          </a:xfrm>
        </p:spPr>
        <p:txBody>
          <a:bodyPr>
            <a:noAutofit/>
          </a:bodyPr>
          <a:lstStyle/>
          <a:p>
            <a:r>
              <a:rPr lang="en-US" altLang="en-US" dirty="0">
                <a:latin typeface="Garamond" panose="02020404030301010803" pitchFamily="18" charset="0"/>
              </a:rPr>
              <a:t>Why to learn R?</a:t>
            </a:r>
          </a:p>
        </p:txBody>
      </p:sp>
      <p:sp>
        <p:nvSpPr>
          <p:cNvPr id="3" name="Rectangle 2"/>
          <p:cNvSpPr/>
          <p:nvPr/>
        </p:nvSpPr>
        <p:spPr>
          <a:xfrm>
            <a:off x="2057399" y="1099915"/>
            <a:ext cx="6657975" cy="3293209"/>
          </a:xfrm>
          <a:prstGeom prst="rect">
            <a:avLst/>
          </a:prstGeom>
        </p:spPr>
        <p:txBody>
          <a:bodyPr wrap="square">
            <a:spAutoFit/>
          </a:bodyPr>
          <a:lstStyle/>
          <a:p>
            <a:pPr marL="285750" indent="-285750">
              <a:buFont typeface="Wingdings" panose="05000000000000000000" pitchFamily="2" charset="2"/>
              <a:buChar char="§"/>
            </a:pPr>
            <a:r>
              <a:rPr lang="en-US" sz="2600" dirty="0">
                <a:solidFill>
                  <a:schemeClr val="tx2">
                    <a:lumMod val="75000"/>
                  </a:schemeClr>
                </a:solidFill>
                <a:latin typeface="Garamond" panose="02020404030301010803" pitchFamily="18" charset="0"/>
                <a:ea typeface="Arial" charset="0"/>
                <a:cs typeface="Arial" charset="0"/>
              </a:rPr>
              <a:t>R is open-source and freely available.</a:t>
            </a:r>
            <a:br>
              <a:rPr lang="en-US" sz="2600" dirty="0">
                <a:solidFill>
                  <a:schemeClr val="tx2">
                    <a:lumMod val="75000"/>
                  </a:schemeClr>
                </a:solidFill>
                <a:latin typeface="Garamond" panose="02020404030301010803" pitchFamily="18" charset="0"/>
                <a:ea typeface="Arial" charset="0"/>
                <a:cs typeface="Arial" charset="0"/>
              </a:rPr>
            </a:br>
            <a:r>
              <a:rPr lang="en-US" sz="2600" dirty="0">
                <a:solidFill>
                  <a:schemeClr val="tx2">
                    <a:lumMod val="75000"/>
                  </a:schemeClr>
                </a:solidFill>
                <a:latin typeface="Garamond" panose="02020404030301010803" pitchFamily="18" charset="0"/>
                <a:ea typeface="Arial" charset="0"/>
                <a:cs typeface="Arial" charset="0"/>
              </a:rPr>
              <a:t> </a:t>
            </a:r>
          </a:p>
          <a:p>
            <a:pPr marL="285750" indent="-285750">
              <a:buFont typeface="Wingdings" panose="05000000000000000000" pitchFamily="2" charset="2"/>
              <a:buChar char="§"/>
            </a:pPr>
            <a:r>
              <a:rPr lang="en-US" sz="2600" dirty="0">
                <a:solidFill>
                  <a:schemeClr val="tx2">
                    <a:lumMod val="75000"/>
                  </a:schemeClr>
                </a:solidFill>
                <a:latin typeface="Garamond" panose="02020404030301010803" pitchFamily="18" charset="0"/>
                <a:ea typeface="Arial" charset="0"/>
                <a:cs typeface="Arial" charset="0"/>
              </a:rPr>
              <a:t>R is cross-platform compatible. </a:t>
            </a:r>
            <a:br>
              <a:rPr lang="en-US" sz="2600" dirty="0">
                <a:solidFill>
                  <a:schemeClr val="tx2">
                    <a:lumMod val="75000"/>
                  </a:schemeClr>
                </a:solidFill>
                <a:latin typeface="Garamond" panose="02020404030301010803" pitchFamily="18" charset="0"/>
                <a:ea typeface="Arial" charset="0"/>
                <a:cs typeface="Arial" charset="0"/>
              </a:rPr>
            </a:br>
            <a:endParaRPr lang="en-US" sz="2600" dirty="0">
              <a:solidFill>
                <a:schemeClr val="tx2">
                  <a:lumMod val="75000"/>
                </a:schemeClr>
              </a:solidFill>
              <a:latin typeface="Garamond" panose="02020404030301010803" pitchFamily="18" charset="0"/>
              <a:ea typeface="Arial" charset="0"/>
              <a:cs typeface="Arial" charset="0"/>
            </a:endParaRPr>
          </a:p>
          <a:p>
            <a:pPr marL="285750" indent="-285750">
              <a:buFont typeface="Wingdings" panose="05000000000000000000" pitchFamily="2" charset="2"/>
              <a:buChar char="§"/>
            </a:pPr>
            <a:r>
              <a:rPr lang="en-US" sz="2600" dirty="0">
                <a:solidFill>
                  <a:schemeClr val="tx2">
                    <a:lumMod val="75000"/>
                  </a:schemeClr>
                </a:solidFill>
                <a:latin typeface="Garamond" panose="02020404030301010803" pitchFamily="18" charset="0"/>
                <a:ea typeface="Arial" charset="0"/>
                <a:cs typeface="Arial" charset="0"/>
              </a:rPr>
              <a:t>R  has widespread acclaim.  </a:t>
            </a:r>
            <a:br>
              <a:rPr lang="en-US" sz="2600" dirty="0">
                <a:solidFill>
                  <a:schemeClr val="tx2">
                    <a:lumMod val="75000"/>
                  </a:schemeClr>
                </a:solidFill>
                <a:latin typeface="Garamond" panose="02020404030301010803" pitchFamily="18" charset="0"/>
                <a:ea typeface="Arial" charset="0"/>
                <a:cs typeface="Arial" charset="0"/>
              </a:rPr>
            </a:br>
            <a:endParaRPr lang="en-US" sz="2600" dirty="0">
              <a:solidFill>
                <a:schemeClr val="tx2">
                  <a:lumMod val="75000"/>
                </a:schemeClr>
              </a:solidFill>
              <a:latin typeface="Garamond" panose="02020404030301010803" pitchFamily="18" charset="0"/>
              <a:ea typeface="Arial" charset="0"/>
              <a:cs typeface="Arial" charset="0"/>
            </a:endParaRPr>
          </a:p>
          <a:p>
            <a:pPr marL="285750" indent="-285750">
              <a:buFont typeface="Wingdings" panose="05000000000000000000" pitchFamily="2" charset="2"/>
              <a:buChar char="§"/>
            </a:pPr>
            <a:r>
              <a:rPr lang="en-US" sz="2600" dirty="0">
                <a:solidFill>
                  <a:schemeClr val="tx2">
                    <a:lumMod val="75000"/>
                  </a:schemeClr>
                </a:solidFill>
                <a:latin typeface="Garamond" panose="02020404030301010803" pitchFamily="18" charset="0"/>
                <a:ea typeface="Arial" charset="0"/>
                <a:cs typeface="Arial" charset="0"/>
              </a:rPr>
              <a:t>R has a huge, vibrant community and resource bank</a:t>
            </a:r>
          </a:p>
        </p:txBody>
      </p:sp>
      <p:pic>
        <p:nvPicPr>
          <p:cNvPr id="2" name="2_1_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65150" y="4446588"/>
            <a:ext cx="487363" cy="487362"/>
          </a:xfrm>
          <a:prstGeom prst="rect">
            <a:avLst/>
          </a:prstGeom>
        </p:spPr>
      </p:pic>
    </p:spTree>
    <p:extLst>
      <p:ext uri="{BB962C8B-B14F-4D97-AF65-F5344CB8AC3E}">
        <p14:creationId xmlns:p14="http://schemas.microsoft.com/office/powerpoint/2010/main" val="2655880176"/>
      </p:ext>
    </p:extLst>
  </p:cSld>
  <p:clrMapOvr>
    <a:masterClrMapping/>
  </p:clrMapOvr>
  <p:transition>
    <p:checker dir="vert"/>
  </p:transition>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75676"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9666" name="Rectangle 1026"/>
          <p:cNvSpPr>
            <a:spLocks noGrp="1" noChangeArrowheads="1"/>
          </p:cNvSpPr>
          <p:nvPr>
            <p:ph type="title"/>
          </p:nvPr>
        </p:nvSpPr>
        <p:spPr>
          <a:xfrm>
            <a:off x="2293144" y="405765"/>
            <a:ext cx="5715000" cy="400050"/>
          </a:xfrm>
        </p:spPr>
        <p:txBody>
          <a:bodyPr>
            <a:noAutofit/>
          </a:bodyPr>
          <a:lstStyle/>
          <a:p>
            <a:r>
              <a:rPr lang="en-US" altLang="en-US" dirty="0">
                <a:latin typeface="Garamond" panose="02020404030301010803" pitchFamily="18" charset="0"/>
              </a:rPr>
              <a:t>Installing R </a:t>
            </a:r>
          </a:p>
        </p:txBody>
      </p:sp>
      <p:sp>
        <p:nvSpPr>
          <p:cNvPr id="1009667" name="Rectangle 1027"/>
          <p:cNvSpPr>
            <a:spLocks noGrp="1" noChangeArrowheads="1"/>
          </p:cNvSpPr>
          <p:nvPr>
            <p:ph type="body" idx="1"/>
          </p:nvPr>
        </p:nvSpPr>
        <p:spPr>
          <a:xfrm>
            <a:off x="1685925" y="900111"/>
            <a:ext cx="7300912" cy="3600450"/>
          </a:xfrm>
        </p:spPr>
        <p:txBody>
          <a:bodyPr>
            <a:noAutofit/>
          </a:bodyPr>
          <a:lstStyle/>
          <a:p>
            <a:r>
              <a:rPr lang="en-US" altLang="en-US" sz="2400" b="0" dirty="0">
                <a:solidFill>
                  <a:schemeClr val="tx2">
                    <a:lumMod val="75000"/>
                  </a:schemeClr>
                </a:solidFill>
                <a:latin typeface="Garamond" panose="02020404030301010803" pitchFamily="18" charset="0"/>
              </a:rPr>
              <a:t>Go to https://www.r-project.org/</a:t>
            </a:r>
          </a:p>
        </p:txBody>
      </p:sp>
      <p:pic>
        <p:nvPicPr>
          <p:cNvPr id="2" name="Picture 1"/>
          <p:cNvPicPr>
            <a:picLocks noChangeAspect="1"/>
          </p:cNvPicPr>
          <p:nvPr/>
        </p:nvPicPr>
        <p:blipFill>
          <a:blip r:embed="rId5"/>
          <a:stretch>
            <a:fillRect/>
          </a:stretch>
        </p:blipFill>
        <p:spPr>
          <a:xfrm>
            <a:off x="1021404" y="1433367"/>
            <a:ext cx="8122596" cy="3161490"/>
          </a:xfrm>
          <a:prstGeom prst="rect">
            <a:avLst/>
          </a:prstGeom>
        </p:spPr>
      </p:pic>
      <p:sp>
        <p:nvSpPr>
          <p:cNvPr id="3" name="Oval 2"/>
          <p:cNvSpPr/>
          <p:nvPr/>
        </p:nvSpPr>
        <p:spPr>
          <a:xfrm>
            <a:off x="5622586" y="2879388"/>
            <a:ext cx="1108953" cy="41829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2_1_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396875" y="4521200"/>
            <a:ext cx="487363" cy="487363"/>
          </a:xfrm>
          <a:prstGeom prst="rect">
            <a:avLst/>
          </a:prstGeom>
        </p:spPr>
      </p:pic>
    </p:spTree>
    <p:extLst>
      <p:ext uri="{BB962C8B-B14F-4D97-AF65-F5344CB8AC3E}">
        <p14:creationId xmlns:p14="http://schemas.microsoft.com/office/powerpoint/2010/main" val="1264383039"/>
      </p:ext>
    </p:extLst>
  </p:cSld>
  <p:clrMapOvr>
    <a:masterClrMapping/>
  </p:clrMapOvr>
  <p:transition>
    <p:checker dir="vert"/>
  </p:transition>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1159"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9666" name="Rectangle 1026"/>
          <p:cNvSpPr>
            <a:spLocks noGrp="1" noChangeArrowheads="1"/>
          </p:cNvSpPr>
          <p:nvPr>
            <p:ph type="title"/>
          </p:nvPr>
        </p:nvSpPr>
        <p:spPr>
          <a:xfrm>
            <a:off x="2293144" y="405765"/>
            <a:ext cx="5715000" cy="400050"/>
          </a:xfrm>
        </p:spPr>
        <p:txBody>
          <a:bodyPr>
            <a:noAutofit/>
          </a:bodyPr>
          <a:lstStyle/>
          <a:p>
            <a:r>
              <a:rPr lang="en-US" altLang="en-US" dirty="0">
                <a:latin typeface="Garamond" panose="02020404030301010803" pitchFamily="18" charset="0"/>
              </a:rPr>
              <a:t>Installing R </a:t>
            </a:r>
          </a:p>
        </p:txBody>
      </p:sp>
      <p:pic>
        <p:nvPicPr>
          <p:cNvPr id="5" name="Picture 4"/>
          <p:cNvPicPr>
            <a:picLocks noChangeAspect="1"/>
          </p:cNvPicPr>
          <p:nvPr/>
        </p:nvPicPr>
        <p:blipFill rotWithShape="1">
          <a:blip r:embed="rId5"/>
          <a:srcRect r="1246" b="25459"/>
          <a:stretch/>
        </p:blipFill>
        <p:spPr>
          <a:xfrm>
            <a:off x="1971296" y="805815"/>
            <a:ext cx="6939241" cy="3678636"/>
          </a:xfrm>
          <a:prstGeom prst="rect">
            <a:avLst/>
          </a:prstGeom>
        </p:spPr>
      </p:pic>
      <p:pic>
        <p:nvPicPr>
          <p:cNvPr id="2" name="2_1_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15925" y="4595813"/>
            <a:ext cx="487363" cy="487362"/>
          </a:xfrm>
          <a:prstGeom prst="rect">
            <a:avLst/>
          </a:prstGeom>
        </p:spPr>
      </p:pic>
    </p:spTree>
    <p:extLst>
      <p:ext uri="{BB962C8B-B14F-4D97-AF65-F5344CB8AC3E}">
        <p14:creationId xmlns:p14="http://schemas.microsoft.com/office/powerpoint/2010/main" val="3490813598"/>
      </p:ext>
    </p:extLst>
  </p:cSld>
  <p:clrMapOvr>
    <a:masterClrMapping/>
  </p:clrMapOvr>
  <p:transition>
    <p:checker dir="vert"/>
  </p:transition>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0840"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6418" name="Rectangle 2"/>
          <p:cNvSpPr>
            <a:spLocks noGrp="1" noChangeArrowheads="1"/>
          </p:cNvSpPr>
          <p:nvPr>
            <p:ph type="title"/>
          </p:nvPr>
        </p:nvSpPr>
        <p:spPr>
          <a:xfrm>
            <a:off x="2714624" y="100010"/>
            <a:ext cx="4743450" cy="535781"/>
          </a:xfrm>
        </p:spPr>
        <p:txBody>
          <a:bodyPr>
            <a:normAutofit/>
          </a:bodyPr>
          <a:lstStyle/>
          <a:p>
            <a:r>
              <a:rPr lang="en-US" altLang="en-US" dirty="0">
                <a:latin typeface="Garamond" panose="02020404030301010803" pitchFamily="18" charset="0"/>
              </a:rPr>
              <a:t>Installing R </a:t>
            </a:r>
          </a:p>
        </p:txBody>
      </p:sp>
      <p:pic>
        <p:nvPicPr>
          <p:cNvPr id="3" name="Picture 2"/>
          <p:cNvPicPr>
            <a:picLocks noChangeAspect="1"/>
          </p:cNvPicPr>
          <p:nvPr/>
        </p:nvPicPr>
        <p:blipFill rotWithShape="1">
          <a:blip r:embed="rId5"/>
          <a:srcRect l="7224"/>
          <a:stretch/>
        </p:blipFill>
        <p:spPr>
          <a:xfrm>
            <a:off x="593388" y="751866"/>
            <a:ext cx="8439250" cy="3581400"/>
          </a:xfrm>
          <a:prstGeom prst="rect">
            <a:avLst/>
          </a:prstGeom>
        </p:spPr>
      </p:pic>
      <p:pic>
        <p:nvPicPr>
          <p:cNvPr id="2" name="2_1_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377825" y="4614863"/>
            <a:ext cx="487363" cy="487362"/>
          </a:xfrm>
          <a:prstGeom prst="rect">
            <a:avLst/>
          </a:prstGeom>
        </p:spPr>
      </p:pic>
    </p:spTree>
    <p:extLst>
      <p:ext uri="{BB962C8B-B14F-4D97-AF65-F5344CB8AC3E}">
        <p14:creationId xmlns:p14="http://schemas.microsoft.com/office/powerpoint/2010/main" val="1792106380"/>
      </p:ext>
    </p:extLst>
  </p:cSld>
  <p:clrMapOvr>
    <a:masterClrMapping/>
  </p:clrMapOvr>
  <p:transition>
    <p:checker dir="vert"/>
  </p:transition>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7157"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6418" name="Rectangle 2"/>
          <p:cNvSpPr>
            <a:spLocks noGrp="1" noChangeArrowheads="1"/>
          </p:cNvSpPr>
          <p:nvPr>
            <p:ph type="title"/>
          </p:nvPr>
        </p:nvSpPr>
        <p:spPr>
          <a:xfrm>
            <a:off x="2614611" y="129540"/>
            <a:ext cx="4743450" cy="542925"/>
          </a:xfrm>
        </p:spPr>
        <p:txBody>
          <a:bodyPr>
            <a:normAutofit/>
          </a:bodyPr>
          <a:lstStyle/>
          <a:p>
            <a:r>
              <a:rPr lang="en-US" altLang="en-US" dirty="0">
                <a:latin typeface="Garamond" panose="02020404030301010803" pitchFamily="18" charset="0"/>
              </a:rPr>
              <a:t>Installing R </a:t>
            </a:r>
          </a:p>
        </p:txBody>
      </p:sp>
      <p:pic>
        <p:nvPicPr>
          <p:cNvPr id="3" name="Picture 2"/>
          <p:cNvPicPr>
            <a:picLocks noChangeAspect="1"/>
          </p:cNvPicPr>
          <p:nvPr/>
        </p:nvPicPr>
        <p:blipFill>
          <a:blip r:embed="rId5"/>
          <a:stretch>
            <a:fillRect/>
          </a:stretch>
        </p:blipFill>
        <p:spPr>
          <a:xfrm>
            <a:off x="817123" y="1710447"/>
            <a:ext cx="8128676" cy="2044430"/>
          </a:xfrm>
          <a:prstGeom prst="rect">
            <a:avLst/>
          </a:prstGeom>
        </p:spPr>
      </p:pic>
      <p:pic>
        <p:nvPicPr>
          <p:cNvPr id="2" name="2_1_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377825" y="4595813"/>
            <a:ext cx="487363" cy="487362"/>
          </a:xfrm>
          <a:prstGeom prst="rect">
            <a:avLst/>
          </a:prstGeom>
        </p:spPr>
      </p:pic>
    </p:spTree>
    <p:extLst>
      <p:ext uri="{BB962C8B-B14F-4D97-AF65-F5344CB8AC3E}">
        <p14:creationId xmlns:p14="http://schemas.microsoft.com/office/powerpoint/2010/main" val="3583219833"/>
      </p:ext>
    </p:extLst>
  </p:cSld>
  <p:clrMapOvr>
    <a:masterClrMapping/>
  </p:clrMapOvr>
  <p:transition>
    <p:checker dir="vert"/>
  </p:transition>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3714"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094437" y="252"/>
            <a:ext cx="6897006" cy="884172"/>
          </a:xfrm>
        </p:spPr>
        <p:txBody>
          <a:bodyPr/>
          <a:lstStyle/>
          <a:p>
            <a:r>
              <a:rPr lang="en-US" altLang="en-US" dirty="0">
                <a:latin typeface="Garamond" panose="02020404030301010803" pitchFamily="18" charset="0"/>
              </a:rPr>
              <a:t>Installing R </a:t>
            </a:r>
            <a:endParaRPr lang="en-US" dirty="0">
              <a:latin typeface="Garamond" panose="02020404030301010803" pitchFamily="18" charset="0"/>
            </a:endParaRPr>
          </a:p>
        </p:txBody>
      </p:sp>
      <p:pic>
        <p:nvPicPr>
          <p:cNvPr id="2" name="Picture 1"/>
          <p:cNvPicPr>
            <a:picLocks noChangeAspect="1"/>
          </p:cNvPicPr>
          <p:nvPr/>
        </p:nvPicPr>
        <p:blipFill>
          <a:blip r:embed="rId5"/>
          <a:stretch>
            <a:fillRect/>
          </a:stretch>
        </p:blipFill>
        <p:spPr>
          <a:xfrm>
            <a:off x="3433863" y="884424"/>
            <a:ext cx="5101955" cy="3708290"/>
          </a:xfrm>
          <a:prstGeom prst="rect">
            <a:avLst/>
          </a:prstGeom>
        </p:spPr>
      </p:pic>
      <p:sp>
        <p:nvSpPr>
          <p:cNvPr id="3" name="Rounded Rectangle 2"/>
          <p:cNvSpPr/>
          <p:nvPr/>
        </p:nvSpPr>
        <p:spPr>
          <a:xfrm>
            <a:off x="2978238" y="3257550"/>
            <a:ext cx="3498762" cy="838200"/>
          </a:xfrm>
          <a:prstGeom prst="roundRect">
            <a:avLst/>
          </a:prstGeom>
          <a:noFill/>
          <a:ln w="28575">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pic>
        <p:nvPicPr>
          <p:cNvPr id="5" name="2_1_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09588" y="4670425"/>
            <a:ext cx="487362" cy="487363"/>
          </a:xfrm>
          <a:prstGeom prst="rect">
            <a:avLst/>
          </a:prstGeom>
        </p:spPr>
      </p:pic>
    </p:spTree>
    <p:extLst>
      <p:ext uri="{BB962C8B-B14F-4D97-AF65-F5344CB8AC3E}">
        <p14:creationId xmlns:p14="http://schemas.microsoft.com/office/powerpoint/2010/main" val="350855594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7444"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094437" y="252"/>
            <a:ext cx="6897006" cy="884172"/>
          </a:xfrm>
        </p:spPr>
        <p:txBody>
          <a:bodyPr/>
          <a:lstStyle/>
          <a:p>
            <a:r>
              <a:rPr lang="en-US" dirty="0">
                <a:solidFill>
                  <a:schemeClr val="tx2">
                    <a:lumMod val="75000"/>
                  </a:schemeClr>
                </a:solidFill>
                <a:latin typeface="Garamond" panose="02020404030301010803" pitchFamily="18" charset="0"/>
              </a:rPr>
              <a:t>Running R</a:t>
            </a:r>
            <a:endParaRPr lang="en-US" dirty="0">
              <a:latin typeface="Garamond" panose="02020404030301010803" pitchFamily="18" charset="0"/>
            </a:endParaRPr>
          </a:p>
        </p:txBody>
      </p:sp>
      <p:pic>
        <p:nvPicPr>
          <p:cNvPr id="2" name="Picture 1"/>
          <p:cNvPicPr>
            <a:picLocks noChangeAspect="1"/>
          </p:cNvPicPr>
          <p:nvPr/>
        </p:nvPicPr>
        <p:blipFill>
          <a:blip r:embed="rId5"/>
          <a:stretch>
            <a:fillRect/>
          </a:stretch>
        </p:blipFill>
        <p:spPr>
          <a:xfrm>
            <a:off x="2338977" y="720173"/>
            <a:ext cx="5333843" cy="3798922"/>
          </a:xfrm>
          <a:prstGeom prst="rect">
            <a:avLst/>
          </a:prstGeom>
        </p:spPr>
      </p:pic>
      <p:pic>
        <p:nvPicPr>
          <p:cNvPr id="3" name="2_1_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71488" y="4446588"/>
            <a:ext cx="487362" cy="487362"/>
          </a:xfrm>
          <a:prstGeom prst="rect">
            <a:avLst/>
          </a:prstGeom>
        </p:spPr>
      </p:pic>
    </p:spTree>
    <p:extLst>
      <p:ext uri="{BB962C8B-B14F-4D97-AF65-F5344CB8AC3E}">
        <p14:creationId xmlns:p14="http://schemas.microsoft.com/office/powerpoint/2010/main" val="24747901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7079"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18176</TotalTime>
  <Words>1941</Words>
  <Application>Microsoft Office PowerPoint</Application>
  <PresentationFormat>On-screen Show (16:9)</PresentationFormat>
  <Paragraphs>85</Paragraphs>
  <Slides>16</Slides>
  <Notes>16</Notes>
  <HiddenSlides>0</HiddenSlides>
  <MMClips>15</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16</vt:i4>
      </vt:variant>
    </vt:vector>
  </HeadingPairs>
  <TitlesOfParts>
    <vt:vector size="25" baseType="lpstr">
      <vt:lpstr>Arial</vt:lpstr>
      <vt:lpstr>Arial Black</vt:lpstr>
      <vt:lpstr>Calibri</vt:lpstr>
      <vt:lpstr>Cambria</vt:lpstr>
      <vt:lpstr>Consolas</vt:lpstr>
      <vt:lpstr>Garamond</vt:lpstr>
      <vt:lpstr>Times New Roman</vt:lpstr>
      <vt:lpstr>Wingdings</vt:lpstr>
      <vt:lpstr>Office Theme</vt:lpstr>
      <vt:lpstr>Introduction to R</vt:lpstr>
      <vt:lpstr>What is R Programming?</vt:lpstr>
      <vt:lpstr>Why to learn R?</vt:lpstr>
      <vt:lpstr>Installing R </vt:lpstr>
      <vt:lpstr>Installing R </vt:lpstr>
      <vt:lpstr>Installing R </vt:lpstr>
      <vt:lpstr>Installing R </vt:lpstr>
      <vt:lpstr>Installing R </vt:lpstr>
      <vt:lpstr>Running R</vt:lpstr>
      <vt:lpstr>R-studio</vt:lpstr>
      <vt:lpstr>PowerPoint Presentation</vt:lpstr>
      <vt:lpstr>R Packages</vt:lpstr>
      <vt:lpstr>Installing R packages</vt:lpstr>
      <vt:lpstr>Example</vt:lpstr>
      <vt:lpstr>Example</vt:lpstr>
      <vt:lpstr>“I don’t think anyone actually believes that R is designed to make everyone happy. For me, R does about 99% of the things I need to do, but sadly, when I need to order a pizza, I still have to pick up the telephone!”          -- Roger D. Peng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R</cp:lastModifiedBy>
  <cp:revision>324</cp:revision>
  <dcterms:created xsi:type="dcterms:W3CDTF">2016-02-11T18:06:46Z</dcterms:created>
  <dcterms:modified xsi:type="dcterms:W3CDTF">2019-02-10T04:29:00Z</dcterms:modified>
</cp:coreProperties>
</file>

<file path=docProps/thumbnail.jpeg>
</file>